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93"/>
  </p:notesMasterIdLst>
  <p:handoutMasterIdLst>
    <p:handoutMasterId r:id="rId94"/>
  </p:handoutMasterIdLst>
  <p:sldIdLst>
    <p:sldId id="320" r:id="rId2"/>
    <p:sldId id="525" r:id="rId3"/>
    <p:sldId id="461" r:id="rId4"/>
    <p:sldId id="462" r:id="rId5"/>
    <p:sldId id="490" r:id="rId6"/>
    <p:sldId id="524" r:id="rId7"/>
    <p:sldId id="526" r:id="rId8"/>
    <p:sldId id="527" r:id="rId9"/>
    <p:sldId id="528" r:id="rId10"/>
    <p:sldId id="529" r:id="rId11"/>
    <p:sldId id="486" r:id="rId12"/>
    <p:sldId id="523" r:id="rId13"/>
    <p:sldId id="530" r:id="rId14"/>
    <p:sldId id="354" r:id="rId15"/>
    <p:sldId id="361" r:id="rId16"/>
    <p:sldId id="531" r:id="rId17"/>
    <p:sldId id="365" r:id="rId18"/>
    <p:sldId id="487" r:id="rId19"/>
    <p:sldId id="532" r:id="rId20"/>
    <p:sldId id="536" r:id="rId21"/>
    <p:sldId id="537" r:id="rId22"/>
    <p:sldId id="538" r:id="rId23"/>
    <p:sldId id="539" r:id="rId24"/>
    <p:sldId id="395" r:id="rId25"/>
    <p:sldId id="396" r:id="rId26"/>
    <p:sldId id="472" r:id="rId27"/>
    <p:sldId id="399" r:id="rId28"/>
    <p:sldId id="473" r:id="rId29"/>
    <p:sldId id="485" r:id="rId30"/>
    <p:sldId id="366" r:id="rId31"/>
    <p:sldId id="367" r:id="rId32"/>
    <p:sldId id="467" r:id="rId33"/>
    <p:sldId id="388" r:id="rId34"/>
    <p:sldId id="533" r:id="rId35"/>
    <p:sldId id="534" r:id="rId36"/>
    <p:sldId id="389" r:id="rId37"/>
    <p:sldId id="471" r:id="rId38"/>
    <p:sldId id="406" r:id="rId39"/>
    <p:sldId id="407" r:id="rId40"/>
    <p:sldId id="408" r:id="rId41"/>
    <p:sldId id="409" r:id="rId42"/>
    <p:sldId id="475" r:id="rId43"/>
    <p:sldId id="403" r:id="rId44"/>
    <p:sldId id="404" r:id="rId45"/>
    <p:sldId id="474" r:id="rId46"/>
    <p:sldId id="468" r:id="rId47"/>
    <p:sldId id="540" r:id="rId48"/>
    <p:sldId id="541" r:id="rId49"/>
    <p:sldId id="371" r:id="rId50"/>
    <p:sldId id="373" r:id="rId51"/>
    <p:sldId id="374" r:id="rId52"/>
    <p:sldId id="542" r:id="rId53"/>
    <p:sldId id="543" r:id="rId54"/>
    <p:sldId id="376" r:id="rId55"/>
    <p:sldId id="377" r:id="rId56"/>
    <p:sldId id="378" r:id="rId57"/>
    <p:sldId id="379" r:id="rId58"/>
    <p:sldId id="382" r:id="rId59"/>
    <p:sldId id="384" r:id="rId60"/>
    <p:sldId id="385" r:id="rId61"/>
    <p:sldId id="411" r:id="rId62"/>
    <p:sldId id="412" r:id="rId63"/>
    <p:sldId id="426" r:id="rId64"/>
    <p:sldId id="476" r:id="rId65"/>
    <p:sldId id="477" r:id="rId66"/>
    <p:sldId id="489" r:id="rId67"/>
    <p:sldId id="417" r:id="rId68"/>
    <p:sldId id="478" r:id="rId69"/>
    <p:sldId id="419" r:id="rId70"/>
    <p:sldId id="479" r:id="rId71"/>
    <p:sldId id="488" r:id="rId72"/>
    <p:sldId id="508" r:id="rId73"/>
    <p:sldId id="491" r:id="rId74"/>
    <p:sldId id="492" r:id="rId75"/>
    <p:sldId id="493" r:id="rId76"/>
    <p:sldId id="494" r:id="rId77"/>
    <p:sldId id="495" r:id="rId78"/>
    <p:sldId id="496" r:id="rId79"/>
    <p:sldId id="497" r:id="rId80"/>
    <p:sldId id="498" r:id="rId81"/>
    <p:sldId id="499" r:id="rId82"/>
    <p:sldId id="500" r:id="rId83"/>
    <p:sldId id="501" r:id="rId84"/>
    <p:sldId id="502" r:id="rId85"/>
    <p:sldId id="503" r:id="rId86"/>
    <p:sldId id="504" r:id="rId87"/>
    <p:sldId id="460" r:id="rId88"/>
    <p:sldId id="481" r:id="rId89"/>
    <p:sldId id="482" r:id="rId90"/>
    <p:sldId id="483" r:id="rId91"/>
    <p:sldId id="484" r:id="rId92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953" autoAdjust="0"/>
    <p:restoredTop sz="94660" autoAdjust="0"/>
  </p:normalViewPr>
  <p:slideViewPr>
    <p:cSldViewPr>
      <p:cViewPr>
        <p:scale>
          <a:sx n="75" d="100"/>
          <a:sy n="75" d="100"/>
        </p:scale>
        <p:origin x="-11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0.xml"/><Relationship Id="rId13" Type="http://schemas.openxmlformats.org/officeDocument/2006/relationships/slide" Target="slides/slide43.xml"/><Relationship Id="rId18" Type="http://schemas.openxmlformats.org/officeDocument/2006/relationships/slide" Target="slides/slide55.xml"/><Relationship Id="rId26" Type="http://schemas.openxmlformats.org/officeDocument/2006/relationships/slide" Target="slides/slide69.xml"/><Relationship Id="rId3" Type="http://schemas.openxmlformats.org/officeDocument/2006/relationships/slide" Target="slides/slide11.xml"/><Relationship Id="rId21" Type="http://schemas.openxmlformats.org/officeDocument/2006/relationships/slide" Target="slides/slide58.xml"/><Relationship Id="rId7" Type="http://schemas.openxmlformats.org/officeDocument/2006/relationships/slide" Target="slides/slide29.xml"/><Relationship Id="rId12" Type="http://schemas.openxmlformats.org/officeDocument/2006/relationships/slide" Target="slides/slide40.xml"/><Relationship Id="rId17" Type="http://schemas.openxmlformats.org/officeDocument/2006/relationships/slide" Target="slides/slide54.xml"/><Relationship Id="rId25" Type="http://schemas.openxmlformats.org/officeDocument/2006/relationships/slide" Target="slides/slide67.xml"/><Relationship Id="rId2" Type="http://schemas.openxmlformats.org/officeDocument/2006/relationships/slide" Target="slides/slide4.xml"/><Relationship Id="rId16" Type="http://schemas.openxmlformats.org/officeDocument/2006/relationships/slide" Target="slides/slide51.xml"/><Relationship Id="rId20" Type="http://schemas.openxmlformats.org/officeDocument/2006/relationships/slide" Target="slides/slide57.xml"/><Relationship Id="rId1" Type="http://schemas.openxmlformats.org/officeDocument/2006/relationships/slide" Target="slides/slide3.xml"/><Relationship Id="rId6" Type="http://schemas.openxmlformats.org/officeDocument/2006/relationships/slide" Target="slides/slide24.xml"/><Relationship Id="rId11" Type="http://schemas.openxmlformats.org/officeDocument/2006/relationships/slide" Target="slides/slide39.xml"/><Relationship Id="rId24" Type="http://schemas.openxmlformats.org/officeDocument/2006/relationships/slide" Target="slides/slide66.xml"/><Relationship Id="rId5" Type="http://schemas.openxmlformats.org/officeDocument/2006/relationships/slide" Target="slides/slide17.xml"/><Relationship Id="rId15" Type="http://schemas.openxmlformats.org/officeDocument/2006/relationships/slide" Target="slides/slide50.xml"/><Relationship Id="rId23" Type="http://schemas.openxmlformats.org/officeDocument/2006/relationships/slide" Target="slides/slide60.xml"/><Relationship Id="rId10" Type="http://schemas.openxmlformats.org/officeDocument/2006/relationships/slide" Target="slides/slide38.xml"/><Relationship Id="rId19" Type="http://schemas.openxmlformats.org/officeDocument/2006/relationships/slide" Target="slides/slide56.xml"/><Relationship Id="rId4" Type="http://schemas.openxmlformats.org/officeDocument/2006/relationships/slide" Target="slides/slide15.xml"/><Relationship Id="rId9" Type="http://schemas.openxmlformats.org/officeDocument/2006/relationships/slide" Target="slides/slide33.xml"/><Relationship Id="rId14" Type="http://schemas.openxmlformats.org/officeDocument/2006/relationships/slide" Target="slides/slide49.xml"/><Relationship Id="rId22" Type="http://schemas.openxmlformats.org/officeDocument/2006/relationships/slide" Target="slides/slide59.xml"/><Relationship Id="rId27" Type="http://schemas.openxmlformats.org/officeDocument/2006/relationships/slide" Target="slides/slide7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3/23/2012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3/23/2012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5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AF6821-0BC1-4F1F-BBDF-394B26D72BCC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5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6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6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B28D25-6DAE-42CB-9ED5-E73D00CB54FF}" type="slidenum">
              <a:rPr lang="en-US" smtClean="0"/>
              <a:pPr/>
              <a:t>42</a:t>
            </a:fld>
            <a:r>
              <a:rPr lang="en-US" dirty="0" smtClean="0"/>
              <a:t>##</a:t>
            </a:r>
          </a:p>
        </p:txBody>
      </p:sp>
      <p:sp>
        <p:nvSpPr>
          <p:cNvPr id="126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43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3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669C45-82AD-4CE0-81EB-EEB95727F05C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23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54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56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59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60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61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9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9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A20448-636F-47CF-B644-F50412099C3B}" type="slidenum">
              <a:rPr lang="en-US" smtClean="0"/>
              <a:pPr/>
              <a:t>64</a:t>
            </a:fld>
            <a:r>
              <a:rPr lang="en-US" dirty="0" smtClean="0"/>
              <a:t>##</a:t>
            </a:r>
          </a:p>
        </p:txBody>
      </p:sp>
      <p:sp>
        <p:nvSpPr>
          <p:cNvPr id="129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65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67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D698B4-99AE-40A0-971E-0F083F5CCAB3}" type="slidenum">
              <a:rPr lang="en-US" smtClean="0"/>
              <a:pPr/>
              <a:t>68</a:t>
            </a:fld>
            <a:r>
              <a:rPr lang="en-US" dirty="0" smtClean="0"/>
              <a:t>##</a:t>
            </a: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9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7D08F9-3817-4B39-B7BE-F6DB9F0DB916}" type="slidenum">
              <a:rPr lang="en-US" smtClean="0"/>
              <a:pPr/>
              <a:t>26</a:t>
            </a:fld>
            <a:r>
              <a:rPr lang="en-US" dirty="0" smtClean="0"/>
              <a:t>##</a:t>
            </a:r>
          </a:p>
        </p:txBody>
      </p:sp>
      <p:sp>
        <p:nvSpPr>
          <p:cNvPr id="119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69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5C42F-AF06-4EB7-AED8-336ED4E070AB}" type="slidenum">
              <a:rPr lang="en-US" smtClean="0"/>
              <a:pPr/>
              <a:t>70</a:t>
            </a:fld>
            <a:r>
              <a:rPr lang="en-US" dirty="0" smtClean="0"/>
              <a:t>##</a:t>
            </a: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71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0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0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D941F-0A3D-45EB-B489-45D4FB50CF50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20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30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9BCF4F-7FE8-423A-9BC3-82355BB8B1D0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6482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182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Academy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academy.telerik.com 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1054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819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9184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14:pan dir="u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5" cstate="print">
            <a:lum bright="-20000"/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5" cstate="screen">
            <a:lum bright="-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01" r:id="rId11"/>
    <p:sldLayoutId id="2147483703" r:id="rId12"/>
    <p:sldLayoutId id="214748370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inkov.it/" TargetMode="External"/><Relationship Id="rId2" Type="http://schemas.openxmlformats.org/officeDocument/2006/relationships/hyperlink" Target="http://html5course.telerik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CSS2/visuren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html4/index/elements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tmldog.com/reference/htmltags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past, the present, the future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Doncho Minkov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833647"/>
            <a:ext cx="3889976" cy="646331"/>
          </a:xfrm>
        </p:spPr>
        <p:txBody>
          <a:bodyPr/>
          <a:lstStyle/>
          <a:p>
            <a:r>
              <a:rPr lang="en-US" dirty="0" smtClean="0"/>
              <a:t>Telerik Academy Web Design Course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2514600" cy="584775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html5course.telerik.com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Technical Trainer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http://minkov.it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Nesting is when you want to put a tag in a tag</a:t>
            </a:r>
          </a:p>
          <a:p>
            <a:pPr lvl="1"/>
            <a:r>
              <a:rPr lang="en-US" dirty="0" smtClean="0"/>
              <a:t>You’ve seen “Inception”, you know what I mean</a:t>
            </a:r>
          </a:p>
          <a:p>
            <a:pPr lvl="1"/>
            <a:r>
              <a:rPr lang="en-US" dirty="0" smtClean="0"/>
              <a:t>And like in “Inception”, the more you nest, the nastier it gets</a:t>
            </a:r>
          </a:p>
          <a:p>
            <a:r>
              <a:rPr lang="en-US" dirty="0" smtClean="0"/>
              <a:t>Not all tags can be put in all tags</a:t>
            </a:r>
          </a:p>
          <a:p>
            <a:pPr lvl="1"/>
            <a:r>
              <a:rPr lang="en-US" dirty="0" smtClean="0"/>
              <a:t>Like, if you want to make an entire paragraph to be a link, you don’t put the link around the paragraph, but vice versa</a:t>
            </a:r>
          </a:p>
          <a:p>
            <a:pPr lvl="2"/>
            <a:r>
              <a:rPr lang="en-US" dirty="0" smtClean="0"/>
              <a:t>Scientists, go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35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  <a:p>
            <a:pPr lvl="1">
              <a:lnSpc>
                <a:spcPct val="100000"/>
              </a:lnSpc>
              <a:defRPr/>
            </a:pP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evolved driven by people and browsers</a:t>
            </a:r>
          </a:p>
          <a:p>
            <a:r>
              <a:rPr lang="en-US" dirty="0" smtClean="0"/>
              <a:t>New versions of HTML</a:t>
            </a:r>
          </a:p>
          <a:p>
            <a:pPr lvl="1"/>
            <a:r>
              <a:rPr lang="en-US" dirty="0" smtClean="0"/>
              <a:t>Inevitably a </a:t>
            </a:r>
            <a:r>
              <a:rPr lang="en-US" dirty="0" err="1" smtClean="0"/>
              <a:t>doctype</a:t>
            </a:r>
            <a:endParaRPr lang="en-US" dirty="0" smtClean="0"/>
          </a:p>
          <a:p>
            <a:r>
              <a:rPr lang="en-US" dirty="0" smtClean="0"/>
              <a:t>Accompanying technologies</a:t>
            </a:r>
          </a:p>
          <a:p>
            <a:pPr lvl="1"/>
            <a:r>
              <a:rPr lang="en-US" dirty="0" smtClean="0"/>
              <a:t>CSS, JavaScript</a:t>
            </a:r>
          </a:p>
          <a:p>
            <a:pPr lvl="1"/>
            <a:r>
              <a:rPr lang="en-US" dirty="0" smtClean="0"/>
              <a:t>Plugins like Java, Flash, Silverlight</a:t>
            </a:r>
          </a:p>
          <a:p>
            <a:r>
              <a:rPr lang="en-US" dirty="0" smtClean="0"/>
              <a:t>Rich media and so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05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first web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3998"/>
          </a:xfrm>
        </p:spPr>
        <p:txBody>
          <a:bodyPr/>
          <a:lstStyle/>
          <a:p>
            <a:r>
              <a:rPr lang="en-US" dirty="0" smtClean="0"/>
              <a:t>first-page.html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28800"/>
            <a:ext cx="8153400" cy="2554545"/>
          </a:xfrm>
        </p:spPr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	&lt;head&gt;</a:t>
            </a:r>
          </a:p>
          <a:p>
            <a:r>
              <a:rPr lang="en-US" dirty="0"/>
              <a:t>		&lt;title&gt;My first page!!!&lt;/title&gt;</a:t>
            </a:r>
          </a:p>
          <a:p>
            <a:r>
              <a:rPr lang="en-US" dirty="0"/>
              <a:t>	&lt;/head&gt;</a:t>
            </a:r>
          </a:p>
          <a:p>
            <a:r>
              <a:rPr lang="en-US" dirty="0"/>
              <a:t>	&lt;body&gt;</a:t>
            </a:r>
          </a:p>
          <a:p>
            <a:r>
              <a:rPr lang="en-US" dirty="0"/>
              <a:t>		&lt;p&gt;I am making pages&lt;/p&gt;</a:t>
            </a:r>
          </a:p>
          <a:p>
            <a:r>
              <a:rPr lang="en-US" dirty="0"/>
              <a:t>	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2800" y="4267200"/>
            <a:ext cx="5438775" cy="2324100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181600" y="1313696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Boring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57200" y="5257800"/>
            <a:ext cx="2209799" cy="527804"/>
          </a:xfrm>
          <a:prstGeom prst="wedgeRoundRectCallout">
            <a:avLst>
              <a:gd name="adj1" fmla="val 3073"/>
              <a:gd name="adj2" fmla="val -2596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Boring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81800" y="3165098"/>
            <a:ext cx="2209799" cy="527804"/>
          </a:xfrm>
          <a:prstGeom prst="wedgeRoundRectCallout">
            <a:avLst>
              <a:gd name="adj1" fmla="val -79686"/>
              <a:gd name="adj2" fmla="val 2192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xmlns="" val="306647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Time to get dirty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width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What are the equation looking things?</a:t>
            </a:r>
          </a:p>
          <a:p>
            <a:r>
              <a:rPr lang="en-US" dirty="0" smtClean="0"/>
              <a:t>A: That would be attributes</a:t>
            </a:r>
          </a:p>
          <a:p>
            <a:pPr lvl="1"/>
            <a:r>
              <a:rPr lang="en-US" dirty="0" smtClean="0"/>
              <a:t>Attributes add more information to an element</a:t>
            </a:r>
          </a:p>
          <a:p>
            <a:r>
              <a:rPr lang="en-US" dirty="0" smtClean="0"/>
              <a:t>Let’s examine:</a:t>
            </a:r>
          </a:p>
          <a:p>
            <a:endParaRPr lang="en-US" dirty="0"/>
          </a:p>
          <a:p>
            <a:pPr lvl="1"/>
            <a:r>
              <a:rPr lang="en-US" dirty="0" smtClean="0"/>
              <a:t>So my </a:t>
            </a:r>
            <a:r>
              <a:rPr lang="en-US" dirty="0" err="1" smtClean="0"/>
              <a:t>src</a:t>
            </a:r>
            <a:r>
              <a:rPr lang="en-US" dirty="0" smtClean="0"/>
              <a:t> attribute equals (is) logo.gif</a:t>
            </a:r>
          </a:p>
          <a:p>
            <a:pPr lvl="1"/>
            <a:r>
              <a:rPr lang="en-US" dirty="0" smtClean="0"/>
              <a:t>My alt attribute is logo</a:t>
            </a:r>
          </a:p>
          <a:p>
            <a:pPr lvl="1"/>
            <a:r>
              <a:rPr lang="en-US" dirty="0" smtClean="0"/>
              <a:t>You can tell it’s 50 pixels wide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widht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98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Attributes</a:t>
            </a:r>
            <a:endParaRPr lang="bg-BG" dirty="0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smtClean="0"/>
              <a:t>Some attributes can apply to all element:</a:t>
            </a: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smtClean="0"/>
              <a:t>Some attributes are optional</a:t>
            </a: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smtClean="0"/>
              <a:t>Some are mandatory</a:t>
            </a: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smtClean="0"/>
              <a:t>Some elements MUST have attributes</a:t>
            </a: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smtClean="0"/>
              <a:t>the image element must have a </a:t>
            </a:r>
            <a:r>
              <a:rPr lang="en-US" dirty="0" err="1" smtClean="0"/>
              <a:t>src</a:t>
            </a:r>
            <a:r>
              <a:rPr lang="en-US" dirty="0" smtClean="0"/>
              <a:t> attribute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</a:t>
            </a:r>
          </a:p>
          <a:p>
            <a:pPr lvl="1"/>
            <a:r>
              <a:rPr lang="en-US" smtClean="0"/>
              <a:t>Always think about semantics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Common tags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ones needed 80% of the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417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buFontTx/>
              <a:buAutoNum type="arabicPeriod"/>
              <a:tabLst/>
              <a:defRPr/>
            </a:pPr>
            <a:r>
              <a:rPr lang="en-US" dirty="0" smtClean="0"/>
              <a:t>Learn how to code HTML</a:t>
            </a:r>
          </a:p>
          <a:p>
            <a:pPr marL="446088" indent="-446088">
              <a:buFontTx/>
              <a:buAutoNum type="arabicPeriod"/>
              <a:tabLst/>
              <a:defRPr/>
            </a:pPr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5100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Hyperlinks, or just links, are one-way tie between two documents</a:t>
            </a:r>
          </a:p>
          <a:p>
            <a:r>
              <a:rPr lang="en-US" dirty="0" smtClean="0"/>
              <a:t>Put simply, if you have a page, and you want to go to another page, you click (follow) a link</a:t>
            </a:r>
          </a:p>
          <a:p>
            <a:r>
              <a:rPr lang="en-US" dirty="0" smtClean="0"/>
              <a:t>A link must have a destination (</a:t>
            </a:r>
            <a:r>
              <a:rPr lang="en-US" dirty="0" err="1" smtClean="0"/>
              <a:t>href</a:t>
            </a:r>
            <a:r>
              <a:rPr lang="en-US" dirty="0" smtClean="0"/>
              <a:t>) attribute and text content</a:t>
            </a:r>
          </a:p>
          <a:p>
            <a:pPr lvl="1"/>
            <a:r>
              <a:rPr lang="en-US" dirty="0" err="1" smtClean="0"/>
              <a:t>Href</a:t>
            </a:r>
            <a:r>
              <a:rPr lang="en-US" dirty="0" smtClean="0"/>
              <a:t> means “hypertext reference”</a:t>
            </a:r>
          </a:p>
          <a:p>
            <a:pPr lvl="1"/>
            <a:r>
              <a:rPr lang="en-US" dirty="0" smtClean="0"/>
              <a:t>Optionally, it my have a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8825" y="56388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a.html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=“Go to A"&gt;Click&lt;/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319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to a document on the same server in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same</a:t>
            </a:r>
            <a:r>
              <a:rPr lang="en-US" dirty="0" smtClean="0"/>
              <a:t> directory:</a:t>
            </a:r>
          </a:p>
          <a:p>
            <a:endParaRPr lang="en-US" dirty="0"/>
          </a:p>
          <a:p>
            <a:r>
              <a:rPr lang="en-US" dirty="0" smtClean="0"/>
              <a:t>Link to a document on the same server in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parent</a:t>
            </a:r>
            <a:r>
              <a:rPr lang="en-US" dirty="0" smtClean="0"/>
              <a:t> directory:</a:t>
            </a:r>
          </a:p>
          <a:p>
            <a:endParaRPr lang="en-US" dirty="0"/>
          </a:p>
          <a:p>
            <a:r>
              <a:rPr lang="en-US" dirty="0" smtClean="0"/>
              <a:t>Link to a document on the same server in the sub directory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stuff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103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to a document on the same server in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root</a:t>
            </a:r>
            <a:r>
              <a:rPr lang="en-US" dirty="0" smtClean="0"/>
              <a:t> (top most) directory:</a:t>
            </a:r>
          </a:p>
          <a:p>
            <a:endParaRPr lang="en-US" dirty="0"/>
          </a:p>
          <a:p>
            <a:r>
              <a:rPr lang="en-US" dirty="0" smtClean="0"/>
              <a:t>Remember:</a:t>
            </a:r>
          </a:p>
          <a:p>
            <a:pPr lvl="1"/>
            <a:r>
              <a:rPr lang="en-US" dirty="0" smtClean="0"/>
              <a:t>if not linking to the root (/), links are relative to the current document and may be broken if you move the origin document</a:t>
            </a:r>
          </a:p>
          <a:p>
            <a:pPr lvl="1"/>
            <a:r>
              <a:rPr lang="en-US" dirty="0" smtClean="0"/>
              <a:t>You can do any number of going up (../), but you can’t go upper than the 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=“/form.html"&gt;Fill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xmlns="" val="332333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 to an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 web site:</a:t>
            </a:r>
          </a:p>
          <a:p>
            <a:endParaRPr lang="en-US" dirty="0"/>
          </a:p>
          <a:p>
            <a:pPr lvl="1"/>
            <a:r>
              <a:rPr lang="en-US" dirty="0" smtClean="0"/>
              <a:t>Always use the full URL, including the protocol (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http://</a:t>
            </a:r>
            <a:r>
              <a:rPr lang="en-US" dirty="0" smtClean="0"/>
              <a:t>), not just “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devbg.org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target</a:t>
            </a:r>
            <a:r>
              <a:rPr lang="en-US" dirty="0" smtClean="0"/>
              <a:t> attribute tells the browser where to open the link, with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_blank</a:t>
            </a:r>
            <a:r>
              <a:rPr lang="en-US" dirty="0" smtClean="0"/>
              <a:t> meaning open in new window</a:t>
            </a:r>
          </a:p>
          <a:p>
            <a:r>
              <a:rPr lang="en-US" dirty="0" smtClean="0"/>
              <a:t>Link to an email address: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393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05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://devbg.org</a:t>
            </a: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target="_blank"&gt;BASD&lt;/a&gt;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39750" y="5749903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xmlns="" val="13129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apply-now.png"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9600" y="2819400"/>
            <a:ext cx="4467225" cy="3771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3352801"/>
            <a:ext cx="441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Hyperlinks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362200" y="4079080"/>
            <a:ext cx="44196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0966" name="Picture 6" descr="http://webtechstrategies.com/webtech_images/services/hyperlin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442" y="1001233"/>
            <a:ext cx="3721950" cy="1935202"/>
          </a:xfrm>
          <a:prstGeom prst="roundRect">
            <a:avLst>
              <a:gd name="adj" fmla="val 41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40970" name="Picture 10" descr="http://davdalx.webs.com/Untitled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5382" y="457200"/>
            <a:ext cx="3306618" cy="2670616"/>
          </a:xfrm>
          <a:prstGeom prst="rect">
            <a:avLst/>
          </a:prstGeom>
          <a:noFill/>
        </p:spPr>
      </p:pic>
      <p:pic>
        <p:nvPicPr>
          <p:cNvPr id="6146" name="Picture 2" descr="http://www.artistsvalley.com/images/icons/Network%20Security%20Icons%20Var/Hyperlink/72x72/Hyperlin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5405">
            <a:off x="957208" y="4876800"/>
            <a:ext cx="1295400" cy="1295400"/>
          </a:xfrm>
          <a:prstGeom prst="roundRect">
            <a:avLst>
              <a:gd name="adj" fmla="val 1010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cons-for-technical-writers.luckyicon.com/pictures/stock-icons/itw-v10/preview/click-hyperlink-text-icon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1758"/>
          <a:stretch/>
        </p:blipFill>
        <p:spPr bwMode="auto">
          <a:xfrm rot="21327783">
            <a:off x="6934200" y="4876800"/>
            <a:ext cx="1233929" cy="1295400"/>
          </a:xfrm>
          <a:prstGeom prst="roundRect">
            <a:avLst>
              <a:gd name="adj" fmla="val 1010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iconarchive.com/icons/enhancedlabs/lha-objects/128/Filetype-URL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11244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hyperlinks-sections.html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9600" y="2819400"/>
            <a:ext cx="4467225" cy="3771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2895601"/>
            <a:ext cx="83820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Links to the Same Document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200400" y="3698080"/>
            <a:ext cx="27432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36866" name="Picture 2" descr="http://www.templejc.edu/dept/cis/CCollins/images/1313/lab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52225">
            <a:off x="838308" y="4396163"/>
            <a:ext cx="3268796" cy="1815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890" name="Picture 2" descr="http://www.healthandsafetyconsortium.co.uk/images/link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98266"/>
            <a:ext cx="2447926" cy="1519146"/>
          </a:xfrm>
          <a:prstGeom prst="roundRect">
            <a:avLst>
              <a:gd name="adj" fmla="val 37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  <p:pic>
        <p:nvPicPr>
          <p:cNvPr id="37892" name="Picture 4" descr="http://www.mutterhaus-zams.at/lins/cms/uploads/pics/links_pfeile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774928">
            <a:off x="2166717" y="578599"/>
            <a:ext cx="1857640" cy="1924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http://www.iconarchive.com/icons/enhancedlabs/lha-objects/128/Filetype-UR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81367">
            <a:off x="6106823" y="4225978"/>
            <a:ext cx="2156368" cy="215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/>
                <a:gridCol w="644106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img/basd-logo.png“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(for real)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808038" lvl="1" indent="-361950">
              <a:defRPr/>
            </a:pPr>
            <a:r>
              <a:rPr lang="en-US" dirty="0" smtClean="0"/>
              <a:t>What is a Web Page?</a:t>
            </a:r>
          </a:p>
          <a:p>
            <a:pPr marL="808038" lvl="1" indent="-361950">
              <a:defRPr/>
            </a:pPr>
            <a:r>
              <a:rPr lang="en-US" dirty="0" smtClean="0"/>
              <a:t>My First HTML Page</a:t>
            </a:r>
          </a:p>
          <a:p>
            <a:pPr marL="808038" lvl="1" indent="-361950">
              <a:defRPr/>
            </a:pPr>
            <a:r>
              <a:rPr lang="en-US" dirty="0" smtClean="0"/>
              <a:t>Basic Tags: Hyperlinks, Images, Formatting</a:t>
            </a:r>
          </a:p>
          <a:p>
            <a:pPr marL="808038" lvl="1" indent="-361950"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808038" lvl="1" indent="-361950">
              <a:defRPr/>
            </a:pPr>
            <a:r>
              <a:rPr lang="en-US" dirty="0"/>
              <a:t>The &lt;!DOCTYPE&gt; Declaration</a:t>
            </a:r>
          </a:p>
          <a:p>
            <a:pPr marL="808038" lvl="1" indent="-361950">
              <a:defRPr/>
            </a:pPr>
            <a:r>
              <a:rPr lang="en-US" dirty="0"/>
              <a:t>The &lt;head&gt; Section: Title, Meta, Script,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17613"/>
            <a:ext cx="8496300" cy="5329237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967270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847671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567470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51816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headings-and-paragraphs.html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9600" y="2819400"/>
            <a:ext cx="4467225" cy="3771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90" name="Picture 6" descr="http://blog.nitropdf.com/wp-content/uploads/2009/02/paragraph-tex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21710">
            <a:off x="518413" y="1042724"/>
            <a:ext cx="5105303" cy="2064261"/>
          </a:xfrm>
          <a:prstGeom prst="roundRect">
            <a:avLst>
              <a:gd name="adj" fmla="val 56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ContrastingRightFacing"/>
            <a:lightRig rig="threePt" dir="t"/>
          </a:scene3d>
        </p:spPr>
      </p:pic>
      <p:sp>
        <p:nvSpPr>
          <p:cNvPr id="97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2156" y="4876801"/>
            <a:ext cx="7579688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Headings and Paragraphs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82156" y="5603080"/>
            <a:ext cx="7579688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93186" name="Picture 2" descr="http://coe.jmu.edu/LearningToolbox/images/conair1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7771686">
            <a:off x="5057220" y="668552"/>
            <a:ext cx="2533650" cy="3295651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</p:pic>
      <p:pic>
        <p:nvPicPr>
          <p:cNvPr id="93188" name="Picture 4" descr="http://multimedia.journalism.berkeley.edu/media/upload/tutorials/html/headings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895600" y="2378841"/>
            <a:ext cx="3124200" cy="2116959"/>
          </a:xfrm>
          <a:prstGeom prst="roundRect">
            <a:avLst>
              <a:gd name="adj" fmla="val 5056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Bold or strong?</a:t>
            </a:r>
          </a:p>
          <a:p>
            <a:r>
              <a:rPr lang="en-US" dirty="0" smtClean="0"/>
              <a:t>A: Strong</a:t>
            </a:r>
          </a:p>
          <a:p>
            <a:pPr lvl="1"/>
            <a:r>
              <a:rPr lang="en-US" dirty="0" smtClean="0"/>
              <a:t>Bold describes the looks e.g. the font is bold, strong describes the importance e.g. this word is emphasized on with great importance</a:t>
            </a:r>
          </a:p>
          <a:p>
            <a:r>
              <a:rPr lang="en-US" dirty="0" smtClean="0"/>
              <a:t>Q: So I suppose it’s emphasized and not italics?</a:t>
            </a:r>
          </a:p>
          <a:p>
            <a:r>
              <a:rPr lang="en-US" dirty="0" smtClean="0"/>
              <a:t>A: Correct</a:t>
            </a:r>
          </a:p>
          <a:p>
            <a:pPr lvl="1"/>
            <a:r>
              <a:rPr lang="en-US" dirty="0" smtClean="0"/>
              <a:t>Bold, italics, underline are deprecated and will talk about that in a moment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07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Thinks semantics: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Em</a:t>
            </a:r>
            <a:r>
              <a:rPr lang="en-US" dirty="0" smtClean="0"/>
              <a:t>phasize,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Strong</a:t>
            </a:r>
            <a:r>
              <a:rPr lang="en-US" dirty="0" smtClean="0"/>
              <a:t> emphasize,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Ins</a:t>
            </a:r>
            <a:r>
              <a:rPr lang="en-US" dirty="0" smtClean="0"/>
              <a:t>ertion,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Del</a:t>
            </a:r>
            <a:r>
              <a:rPr lang="en-US" dirty="0" smtClean="0"/>
              <a:t>etion,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Sub</a:t>
            </a:r>
            <a:r>
              <a:rPr lang="en-US" dirty="0" smtClean="0"/>
              <a:t>-script,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Sup</a:t>
            </a:r>
            <a:r>
              <a:rPr lang="en-US" dirty="0" smtClean="0"/>
              <a:t>er-script,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Q</a:t>
            </a:r>
            <a:r>
              <a:rPr lang="en-US" dirty="0" smtClean="0"/>
              <a:t>uotations</a:t>
            </a:r>
          </a:p>
          <a:p>
            <a:r>
              <a:rPr lang="en-US" dirty="0" smtClean="0"/>
              <a:t>Those describe parts of the document</a:t>
            </a:r>
          </a:p>
          <a:p>
            <a:r>
              <a:rPr lang="en-US" dirty="0" smtClean="0"/>
              <a:t>There are other, lesser known text formatting elements for input, output, variables and other parts of a document, say a tech spec, but if you come to need those, you can easily </a:t>
            </a:r>
            <a:r>
              <a:rPr lang="en-US" dirty="0" err="1" smtClean="0"/>
              <a:t>google</a:t>
            </a:r>
            <a:endParaRPr lang="en-US" dirty="0" smtClean="0"/>
          </a:p>
          <a:p>
            <a:r>
              <a:rPr lang="en-US" dirty="0" smtClean="0"/>
              <a:t>As usual, most of them are for scientific / engineering purposes and might look weird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392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title&gt;Text formating&lt;/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p&gt;One line&lt;br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43400" y="2819400"/>
            <a:ext cx="4467225" cy="37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3505200"/>
            <a:ext cx="50292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133600" y="4231480"/>
            <a:ext cx="50292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52226" name="Picture 2" descr="http://www.iconspedia.com/uploads/16138523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43400"/>
            <a:ext cx="2057400" cy="2057400"/>
          </a:xfrm>
          <a:prstGeom prst="rect">
            <a:avLst/>
          </a:prstGeom>
          <a:noFill/>
        </p:spPr>
      </p:pic>
      <p:pic>
        <p:nvPicPr>
          <p:cNvPr id="52228" name="Picture 4" descr="http://simply-software.co.uk/images/freetextbox/freetextbox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2400" y="881894"/>
            <a:ext cx="4267200" cy="2089906"/>
          </a:xfrm>
          <a:prstGeom prst="roundRect">
            <a:avLst>
              <a:gd name="adj" fmla="val 417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pic>
        <p:nvPicPr>
          <p:cNvPr id="53250" name="Picture 2" descr="http://www.chronotext.org/Isaiah/img/SlidingText_F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3352800" cy="1828799"/>
          </a:xfrm>
          <a:prstGeom prst="roundRect">
            <a:avLst>
              <a:gd name="adj" fmla="val 51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5122" name="Picture 2" descr="http://www.iconarchive.com/icons/rokey/the-last-order-candy/128/rich-text-format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6999" y="4343400"/>
            <a:ext cx="2057401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iconarchive.com/icons/mart/glaze/128/font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14718">
            <a:off x="3967463" y="5121665"/>
            <a:ext cx="1121672" cy="112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808038" lvl="1" indent="-361950">
              <a:defRPr/>
            </a:pPr>
            <a:r>
              <a:rPr lang="en-US" dirty="0" smtClean="0"/>
              <a:t>The </a:t>
            </a:r>
            <a:r>
              <a:rPr lang="en-US" dirty="0"/>
              <a:t>&lt;body&gt; Section</a:t>
            </a:r>
          </a:p>
          <a:p>
            <a:pPr marL="808038" lvl="1" indent="-361950"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defRPr/>
            </a:pPr>
            <a:r>
              <a:rPr lang="en-US" dirty="0"/>
              <a:t>Hyperlinks: &lt;a</a:t>
            </a:r>
            <a:r>
              <a:rPr lang="en-US" dirty="0" smtClean="0"/>
              <a:t>&gt;</a:t>
            </a:r>
            <a:endParaRPr lang="en-US" dirty="0"/>
          </a:p>
          <a:p>
            <a:pPr marL="808038" lvl="1" indent="-361950">
              <a:defRPr/>
            </a:pPr>
            <a:r>
              <a:rPr lang="en-US" dirty="0"/>
              <a:t>Hyperlinks and Sections</a:t>
            </a:r>
          </a:p>
          <a:p>
            <a:pPr marL="808038" lvl="1" indent="-361950">
              <a:defRPr/>
            </a:pPr>
            <a:r>
              <a:rPr lang="en-US" dirty="0"/>
              <a:t>Images: &lt;</a:t>
            </a:r>
            <a:r>
              <a:rPr lang="en-US" noProof="1"/>
              <a:t>img</a:t>
            </a:r>
            <a:r>
              <a:rPr lang="en-US" dirty="0" smtClean="0"/>
              <a:t>&gt;</a:t>
            </a:r>
            <a:endParaRPr lang="en-US" dirty="0"/>
          </a:p>
          <a:p>
            <a:pPr marL="808038" lvl="1" indent="-361950">
              <a:defRPr/>
            </a:pPr>
            <a:r>
              <a:rPr lang="en-US" dirty="0"/>
              <a:t>Lists: &lt;</a:t>
            </a:r>
            <a:r>
              <a:rPr lang="en-US" noProof="1"/>
              <a:t>ol</a:t>
            </a:r>
            <a:r>
              <a:rPr lang="en-US" dirty="0" smtClean="0"/>
              <a:t>&gt;, &lt;</a:t>
            </a:r>
            <a:r>
              <a:rPr lang="en-US" noProof="1"/>
              <a:t>ul</a:t>
            </a:r>
            <a:r>
              <a:rPr lang="en-US" dirty="0" smtClean="0"/>
              <a:t>&gt; and &lt;dl&gt;</a:t>
            </a:r>
            <a:endParaRPr lang="en-US" dirty="0"/>
          </a:p>
          <a:p>
            <a:pPr marL="808038" lvl="1" indent="-361950">
              <a:defRPr/>
            </a:pPr>
            <a:r>
              <a:rPr lang="en-US" dirty="0"/>
              <a:t>HTML Special Characters</a:t>
            </a:r>
          </a:p>
          <a:p>
            <a:pPr marL="446088" indent="-446088">
              <a:buFont typeface="+mj-lt"/>
              <a:buAutoNum type="arabicPeriod" startAt="3"/>
              <a:tabLst/>
              <a:defRPr/>
            </a:pPr>
            <a:r>
              <a:rPr lang="en-US" dirty="0"/>
              <a:t>The &lt;div&gt; and &lt;span&gt; </a:t>
            </a:r>
            <a:r>
              <a:rPr lang="en-US" dirty="0" smtClean="0"/>
              <a:t>elements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</a:t>
            </a:r>
            <a:endParaRPr lang="bg-BG" dirty="0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9600" y="2895600"/>
            <a:ext cx="4467225" cy="3771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86200" y="4114801"/>
            <a:ext cx="47244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Lists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86200" y="4917280"/>
            <a:ext cx="47244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1506" name="Picture 2" descr="http://devfiles.myopera.com/articles/371/mainp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46759">
            <a:off x="441930" y="979803"/>
            <a:ext cx="3876868" cy="2266476"/>
          </a:xfrm>
          <a:prstGeom prst="roundRect">
            <a:avLst>
              <a:gd name="adj" fmla="val 38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22530" name="Picture 2" descr="http://damnyoulittlerock.files.wordpress.com/2009/11/lis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8362">
            <a:off x="4916015" y="787529"/>
            <a:ext cx="3274372" cy="2176094"/>
          </a:xfrm>
          <a:prstGeom prst="roundRect">
            <a:avLst>
              <a:gd name="adj" fmla="val 55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Above"/>
            <a:lightRig rig="threePt" dir="t"/>
          </a:scene3d>
        </p:spPr>
      </p:pic>
      <p:pic>
        <p:nvPicPr>
          <p:cNvPr id="10242" name="Picture 2" descr="http://schools.moed.bm/SP/PublishingImages/tack-list-icon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73372">
            <a:off x="1545863" y="4212863"/>
            <a:ext cx="1913340" cy="1913340"/>
          </a:xfrm>
          <a:prstGeom prst="roundRect">
            <a:avLst>
              <a:gd name="adj" fmla="val 1032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9600" y="2895600"/>
            <a:ext cx="4467225" cy="3771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justintadlock.com/blog/wp-content/uploads/2009/04/tag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96469" y="625549"/>
            <a:ext cx="1203251" cy="1203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172" name="Picture 4" descr="http://www.fotosearch.com/bthumb/UNC/UNC212/u136560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9783" y="625549"/>
            <a:ext cx="1842817" cy="1203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04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2438400"/>
            <a:ext cx="60960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3088479"/>
            <a:ext cx="60960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9686" flipV="1">
            <a:off x="762975" y="3854124"/>
            <a:ext cx="3603304" cy="2215327"/>
          </a:xfrm>
          <a:prstGeom prst="roundRect">
            <a:avLst>
              <a:gd name="adj" fmla="val 646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38160">
            <a:off x="6149963" y="3914397"/>
            <a:ext cx="2112795" cy="2381250"/>
          </a:xfrm>
          <a:prstGeom prst="roundRect">
            <a:avLst>
              <a:gd name="adj" fmla="val 646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en-US" dirty="0" err="1" smtClean="0"/>
              <a:t>flavours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Lime, mint and tonic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77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has evolved during the years</a:t>
            </a:r>
          </a:p>
          <a:p>
            <a:pPr lvl="1"/>
            <a:r>
              <a:rPr lang="en-US" dirty="0" smtClean="0"/>
              <a:t>From a handful of tags to over a hundred</a:t>
            </a:r>
          </a:p>
          <a:p>
            <a:pPr lvl="1"/>
            <a:r>
              <a:rPr lang="en-US" dirty="0" smtClean="0"/>
              <a:t>Though very few tags were removed, many new were added</a:t>
            </a:r>
          </a:p>
          <a:p>
            <a:pPr lvl="1"/>
            <a:r>
              <a:rPr lang="en-US" dirty="0" smtClean="0"/>
              <a:t>By design, if a tag is not recognized, it’s ignored and its text content is shown</a:t>
            </a:r>
          </a:p>
          <a:p>
            <a:r>
              <a:rPr lang="en-US" dirty="0" smtClean="0"/>
              <a:t>Problem: how to tell browsers which version is used in a document?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6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Table of Contents(3)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Introducing to HTML5</a:t>
            </a:r>
          </a:p>
          <a:p>
            <a:pPr marL="808038" lvl="1" indent="-361950">
              <a:defRPr/>
            </a:pPr>
            <a:r>
              <a:rPr lang="en-US" dirty="0" smtClean="0"/>
              <a:t>Changed old tags</a:t>
            </a:r>
          </a:p>
          <a:p>
            <a:pPr marL="808038" lvl="1" indent="-361950">
              <a:defRPr/>
            </a:pPr>
            <a:r>
              <a:rPr lang="en-US" dirty="0" smtClean="0"/>
              <a:t>New tags</a:t>
            </a:r>
          </a:p>
          <a:p>
            <a:pPr marL="808038" lvl="1" indent="-361950">
              <a:defRPr/>
            </a:pPr>
            <a:r>
              <a:rPr lang="en-US" dirty="0" smtClean="0"/>
              <a:t>New Attributes</a:t>
            </a:r>
          </a:p>
          <a:p>
            <a:pPr marL="808038" lvl="1" indent="-361950">
              <a:defRPr/>
            </a:pPr>
            <a:r>
              <a:rPr lang="en-US" dirty="0" smtClean="0"/>
              <a:t>New Structural Tags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Which </a:t>
            </a:r>
            <a:r>
              <a:rPr lang="en-US" dirty="0" err="1" smtClean="0"/>
              <a:t>doctype</a:t>
            </a:r>
            <a:r>
              <a:rPr lang="en-US" dirty="0" smtClean="0"/>
              <a:t> to use?</a:t>
            </a:r>
          </a:p>
          <a:p>
            <a:r>
              <a:rPr lang="en-US" dirty="0" smtClean="0"/>
              <a:t>A: XHTML 1.0 Transitional is usually OK</a:t>
            </a:r>
          </a:p>
          <a:p>
            <a:pPr lvl="1"/>
            <a:r>
              <a:rPr lang="en-US" dirty="0" smtClean="0"/>
              <a:t>Do not be tempted by XHTML 1.1</a:t>
            </a:r>
          </a:p>
          <a:p>
            <a:endParaRPr lang="en-US" dirty="0"/>
          </a:p>
          <a:p>
            <a:r>
              <a:rPr lang="en-US" dirty="0" smtClean="0"/>
              <a:t>Q: How to remember them?</a:t>
            </a:r>
          </a:p>
          <a:p>
            <a:r>
              <a:rPr lang="en-US" dirty="0" smtClean="0"/>
              <a:t>A: Don’t. Just know which one does what and if needed </a:t>
            </a:r>
            <a:r>
              <a:rPr lang="en-US" dirty="0" err="1" smtClean="0"/>
              <a:t>google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20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Boring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Head, body, comments and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41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spcBef>
                <a:spcPts val="300"/>
              </a:spcBef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spcBef>
                <a:spcPts val="300"/>
              </a:spcBef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spcBef>
                <a:spcPts val="300"/>
              </a:spcBef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spcBef>
                <a:spcPts val="300"/>
              </a:spcBef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spcBef>
                <a:spcPts val="300"/>
              </a:spcBef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&lt;title&gt;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</a:t>
            </a:r>
            <a:r>
              <a:rPr lang="en-US" sz="3000" dirty="0" err="1" smtClean="0"/>
              <a:t>titlebar</a:t>
            </a: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(it is 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</a:t>
            </a:r>
            <a:r>
              <a:rPr lang="en-US" dirty="0" smtClean="0"/>
              <a:t>!) – de facto standard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VBScript </a:t>
            </a:r>
            <a:r>
              <a:rPr lang="en-US" dirty="0" smtClean="0"/>
              <a:t>(obsolete)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Jscript </a:t>
            </a:r>
            <a:r>
              <a:rPr lang="en-US" dirty="0" smtClean="0"/>
              <a:t>(obsolete)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&lt;!-- --&gt;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HTML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Web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7607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61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4648200"/>
            <a:ext cx="71628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Special Characters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90600" y="5374480"/>
            <a:ext cx="7162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5362" name="Picture 2" descr="http://reviews.cnet.com/i/bto/20091012/special-characters_500x307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81302"/>
            <a:ext cx="4076700" cy="2152498"/>
          </a:xfrm>
          <a:prstGeom prst="roundRect">
            <a:avLst>
              <a:gd name="adj" fmla="val 51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15364" name="Picture 4" descr="http://allforces.com/wp-content/uploads/2006/03/special-character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05024"/>
            <a:ext cx="3886200" cy="1943101"/>
          </a:xfrm>
          <a:prstGeom prst="roundRect">
            <a:avLst>
              <a:gd name="adj" fmla="val 5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them, and expand to 100% width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&lt;div&gt;, &lt;p&gt;, &lt;h1&gt;, &lt;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are block elements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&lt;span&gt;, &lt;a&gt;, &lt;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dirty="0" smtClean="0"/>
              <a:t>are inline elements</a:t>
            </a:r>
          </a:p>
          <a:p>
            <a:pPr>
              <a:defRPr/>
            </a:pPr>
            <a:r>
              <a:rPr lang="en-US" dirty="0" smtClean="0">
                <a:hlinkClick r:id="rId2"/>
              </a:rPr>
              <a:t>http://www.w3.org/TR/CSS2/visuren.html#block-boxes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0" y="4038600"/>
            <a:ext cx="30480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&lt;DIV&gt;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48000" y="4764879"/>
            <a:ext cx="30480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8194" name="Picture 2" descr="http://www.insofta.com/stock-icons/xp-artistic-icons/preview/insert-di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028700"/>
            <a:ext cx="4114800" cy="2628900"/>
          </a:xfrm>
          <a:prstGeom prst="roundRect">
            <a:avLst>
              <a:gd name="adj" fmla="val 47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8196" name="Picture 4" descr="http://www.russellheimlich.com/blog/wp-content/uploads/2009/09/death-to-di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55755">
            <a:off x="826923" y="1249677"/>
            <a:ext cx="3426976" cy="2373911"/>
          </a:xfrm>
          <a:prstGeom prst="roundRect">
            <a:avLst>
              <a:gd name="adj" fmla="val 6275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6" name="Picture 2" descr="http://html5doctor.com/wp-content/uploads/2009/06/html5-after1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88101">
            <a:off x="6587406" y="4710421"/>
            <a:ext cx="1514900" cy="1518686"/>
          </a:xfrm>
          <a:prstGeom prst="roundRect">
            <a:avLst>
              <a:gd name="adj" fmla="val 4847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558684">
            <a:off x="676859" y="5160259"/>
            <a:ext cx="2388410" cy="1009125"/>
          </a:xfrm>
          <a:prstGeom prst="roundRect">
            <a:avLst>
              <a:gd name="adj" fmla="val 2388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400" b="1" dirty="0" smtClean="0">
                <a:latin typeface="Consolas" pitchFamily="49" charset="0"/>
                <a:cs typeface="Consolas" pitchFamily="49" charset="0"/>
              </a:rPr>
              <a:t>&lt;DIV&gt;</a:t>
            </a:r>
            <a:endParaRPr lang="en-US" sz="4400" b="1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Makes sense only with some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was designed to be simple language for describing documents</a:t>
            </a:r>
          </a:p>
          <a:p>
            <a:pPr lvl="1"/>
            <a:r>
              <a:rPr lang="en-US" dirty="0" smtClean="0"/>
              <a:t>It was created by scientists, so “simple” is not always your average “simple”</a:t>
            </a:r>
          </a:p>
          <a:p>
            <a:pPr lvl="1"/>
            <a:r>
              <a:rPr lang="en-US" dirty="0" smtClean="0"/>
              <a:t>Describing means outlining the structure of a document in terms of parts: headings, paragraphs, lists, tables etc.</a:t>
            </a:r>
          </a:p>
          <a:p>
            <a:r>
              <a:rPr lang="en-US" dirty="0" smtClean="0"/>
              <a:t>To start coding HTML, just create a new file with “.html” extension, our touch it</a:t>
            </a:r>
          </a:p>
          <a:p>
            <a:pPr lvl="1"/>
            <a:r>
              <a:rPr lang="en-US" dirty="0" smtClean="0"/>
              <a:t>Think in structure, not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37307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2895600"/>
            <a:ext cx="54864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&lt;SPAN&gt;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28800" y="3621879"/>
            <a:ext cx="54864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97776">
            <a:off x="5135154" y="839061"/>
            <a:ext cx="3276600" cy="1695450"/>
          </a:xfrm>
          <a:prstGeom prst="roundRect">
            <a:avLst>
              <a:gd name="adj" fmla="val 8514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1" y="1219200"/>
            <a:ext cx="4805352" cy="1299167"/>
          </a:xfrm>
          <a:prstGeom prst="round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4876800"/>
            <a:ext cx="7939826" cy="1131496"/>
          </a:xfrm>
          <a:prstGeom prst="roundRect">
            <a:avLst>
              <a:gd name="adj" fmla="val 23886"/>
            </a:avLst>
          </a:prstGeom>
          <a:ln w="38100">
            <a:solidFill>
              <a:schemeClr val="accent5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400" b="1" dirty="0" smtClean="0">
                <a:solidFill>
                  <a:srgbClr val="F6AF2E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itchFamily="49" charset="0"/>
                <a:cs typeface="Consolas" pitchFamily="49" charset="0"/>
              </a:rPr>
              <a:t>&lt;SPAN&gt;some text&lt;/span&gt;</a:t>
            </a:r>
            <a:endParaRPr lang="en-US" sz="4400" b="1" dirty="0">
              <a:solidFill>
                <a:srgbClr val="F6AF2E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Tags Index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hlinkClick r:id="rId3"/>
              </a:rPr>
              <a:t>http://www.w3.org/TR/html4/index/elements.html</a:t>
            </a:r>
            <a:endParaRPr lang="en-US" dirty="0" smtClean="0"/>
          </a:p>
          <a:p>
            <a:pPr>
              <a:defRPr/>
            </a:pPr>
            <a:r>
              <a:rPr lang="en-US" dirty="0" smtClean="0">
                <a:hlinkClick r:id="rId4"/>
              </a:rPr>
              <a:t>http://www.htmldog.com/reference/htmltags/</a:t>
            </a: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371" y="3491720"/>
            <a:ext cx="7924800" cy="569120"/>
          </a:xfrm>
        </p:spPr>
        <p:txBody>
          <a:bodyPr/>
          <a:lstStyle/>
          <a:p>
            <a:r>
              <a:rPr lang="en-US" smtClean="0"/>
              <a:t>What the … is HTML 5?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179291">
            <a:off x="1171103" y="4544466"/>
            <a:ext cx="1343482" cy="1511058"/>
          </a:xfrm>
          <a:prstGeom prst="roundRect">
            <a:avLst>
              <a:gd name="adj" fmla="val 3129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9926229">
            <a:off x="6969977" y="4106486"/>
            <a:ext cx="1165241" cy="221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724733">
            <a:off x="6277535" y="520389"/>
            <a:ext cx="1743444" cy="168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 descr="http://atendesigngroup.com/sites/default/files/styles/large/html5css3-1_0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705437">
            <a:off x="1270264" y="1045266"/>
            <a:ext cx="1699700" cy="1274774"/>
          </a:xfrm>
          <a:prstGeom prst="roundRect">
            <a:avLst>
              <a:gd name="adj" fmla="val 25133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1.bp.blogspot.com/_jrDVD3wSOYo/TL1i9YRIhPI/AAAAAAAABOY/Y5UlgxIHxTQ/s1600/html5_w3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628824">
            <a:off x="3684950" y="362241"/>
            <a:ext cx="1751226" cy="1727878"/>
          </a:xfrm>
          <a:prstGeom prst="roundRect">
            <a:avLst>
              <a:gd name="adj" fmla="val 41992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5084" y="4563220"/>
            <a:ext cx="1613832" cy="1761380"/>
          </a:xfrm>
          <a:prstGeom prst="roundRect">
            <a:avLst>
              <a:gd name="adj" fmla="val 20324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 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HTML5 </a:t>
            </a:r>
            <a:r>
              <a:rPr lang="en-US" dirty="0" smtClean="0"/>
              <a:t>– the </a:t>
            </a:r>
            <a:r>
              <a:rPr lang="en-US" dirty="0"/>
              <a:t>next major revision of the </a:t>
            </a:r>
            <a:r>
              <a:rPr lang="en-US" dirty="0" smtClean="0"/>
              <a:t>HTML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Currently </a:t>
            </a:r>
            <a:r>
              <a:rPr lang="en-US" dirty="0"/>
              <a:t>under </a:t>
            </a:r>
            <a:r>
              <a:rPr lang="en-US" dirty="0" smtClean="0"/>
              <a:t>development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Far away from final version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Developed under the HTML 5 </a:t>
            </a:r>
            <a:r>
              <a:rPr lang="en-US" dirty="0"/>
              <a:t>working group of the World Wide Web Consortium (W3C) in 2007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First </a:t>
            </a:r>
            <a:r>
              <a:rPr lang="en-US" dirty="0"/>
              <a:t>Public Working Draft of the </a:t>
            </a:r>
            <a:r>
              <a:rPr lang="en-US" dirty="0" smtClean="0"/>
              <a:t>specification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January </a:t>
            </a:r>
            <a:r>
              <a:rPr lang="en-US" dirty="0"/>
              <a:t>22, </a:t>
            </a:r>
            <a:r>
              <a:rPr lang="en-US" dirty="0" smtClean="0"/>
              <a:t>2008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Parts of HTML5 are being </a:t>
            </a:r>
            <a:r>
              <a:rPr lang="en-US" dirty="0" smtClean="0"/>
              <a:t>implemented </a:t>
            </a:r>
            <a:r>
              <a:rPr lang="en-US" dirty="0"/>
              <a:t>in browsers before the whole </a:t>
            </a:r>
            <a:r>
              <a:rPr lang="en-US" dirty="0" smtClean="0"/>
              <a:t>specification is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52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– Past, Present,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1991 </a:t>
            </a:r>
            <a:r>
              <a:rPr lang="en-US" sz="2400" dirty="0" smtClean="0"/>
              <a:t>– HTML first mentioned </a:t>
            </a:r>
            <a:r>
              <a:rPr lang="en-US" sz="2400" dirty="0"/>
              <a:t>– Tim Berners-Lee – HTML </a:t>
            </a:r>
            <a:r>
              <a:rPr lang="en-US" sz="2400" dirty="0" smtClean="0"/>
              <a:t>tags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1993</a:t>
            </a:r>
            <a:r>
              <a:rPr lang="en-US" sz="2400" dirty="0"/>
              <a:t> – </a:t>
            </a:r>
            <a:r>
              <a:rPr lang="en-US" sz="2400" dirty="0" smtClean="0"/>
              <a:t>HTML (first public version, published at IETF)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1993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2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1995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2 – W3C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1995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3 </a:t>
            </a:r>
            <a:r>
              <a:rPr lang="en-US" sz="2400" dirty="0" smtClean="0"/>
              <a:t>draft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1997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3.2 – “Wilbur”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1997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4 </a:t>
            </a:r>
            <a:r>
              <a:rPr lang="en-US" sz="2400" dirty="0" smtClean="0"/>
              <a:t>– ”</a:t>
            </a:r>
            <a:r>
              <a:rPr lang="en-US" sz="2400" dirty="0"/>
              <a:t>Cougar” </a:t>
            </a:r>
            <a:r>
              <a:rPr lang="en-US" sz="2400" dirty="0" smtClean="0"/>
              <a:t>– CSS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1999</a:t>
            </a:r>
            <a:r>
              <a:rPr lang="en-US" sz="2400" dirty="0"/>
              <a:t> – </a:t>
            </a:r>
            <a:r>
              <a:rPr lang="en-US" sz="2400" dirty="0" smtClean="0"/>
              <a:t>HTML 4.01 (final)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2000</a:t>
            </a:r>
            <a:r>
              <a:rPr lang="en-US" sz="2400" dirty="0"/>
              <a:t> – </a:t>
            </a:r>
            <a:r>
              <a:rPr lang="en-US" sz="2400" dirty="0" smtClean="0"/>
              <a:t>XHTML draft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2001</a:t>
            </a:r>
            <a:r>
              <a:rPr lang="en-US" sz="2400" dirty="0"/>
              <a:t> – </a:t>
            </a:r>
            <a:r>
              <a:rPr lang="en-US" sz="2400" dirty="0" smtClean="0"/>
              <a:t>XHTML  (final)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2008</a:t>
            </a:r>
            <a:r>
              <a:rPr lang="en-US" sz="2400" dirty="0"/>
              <a:t> – </a:t>
            </a:r>
            <a:r>
              <a:rPr lang="en-US" sz="2400" dirty="0" smtClean="0"/>
              <a:t>HTML5 </a:t>
            </a:r>
            <a:r>
              <a:rPr lang="en-US" sz="2400" dirty="0"/>
              <a:t>/ XHTML5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2011</a:t>
            </a:r>
            <a:r>
              <a:rPr lang="en-US" sz="2400" dirty="0"/>
              <a:t> – </a:t>
            </a:r>
            <a:r>
              <a:rPr lang="en-US" sz="2400" dirty="0" smtClean="0"/>
              <a:t>feature </a:t>
            </a:r>
            <a:r>
              <a:rPr lang="en-US" sz="2400" dirty="0"/>
              <a:t>complete HTML5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2022</a:t>
            </a:r>
            <a:r>
              <a:rPr lang="en-US" sz="2400" dirty="0"/>
              <a:t> – </a:t>
            </a:r>
            <a:r>
              <a:rPr lang="en-US" sz="2400" dirty="0" smtClean="0"/>
              <a:t>HTML5 – final specification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7170" name="Picture 2" descr="http://www.karmapsychicboutique.com/page/_files/past_life_regression_hypnosis_health_info%5B1%5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2667000" cy="3993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390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Latest version is HTML5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Aimed to have all </a:t>
            </a:r>
            <a:r>
              <a:rPr lang="en-US" dirty="0"/>
              <a:t>of the power of native applications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 on any platform (Windows, Linux, iPhone, Android, etc.)</a:t>
            </a:r>
          </a:p>
          <a:p>
            <a:pPr>
              <a:lnSpc>
                <a:spcPct val="100000"/>
              </a:lnSpc>
            </a:pPr>
            <a:r>
              <a:rPr lang="en-GB" dirty="0"/>
              <a:t>New features should be based on HTML, CSS, DOM and </a:t>
            </a:r>
            <a:r>
              <a:rPr lang="en-GB" dirty="0" smtClean="0"/>
              <a:t>JavaScript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Reduce the need for external </a:t>
            </a:r>
            <a:r>
              <a:rPr lang="en-GB" dirty="0" smtClean="0"/>
              <a:t>plugins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Better error </a:t>
            </a:r>
            <a:r>
              <a:rPr lang="en-GB" dirty="0" smtClean="0"/>
              <a:t>handling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markup to replace </a:t>
            </a:r>
            <a:r>
              <a:rPr lang="en-GB" dirty="0" smtClean="0"/>
              <a:t>scripting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390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1"/>
            <a:ext cx="7924800" cy="685800"/>
          </a:xfrm>
        </p:spPr>
        <p:txBody>
          <a:bodyPr/>
          <a:lstStyle/>
          <a:p>
            <a:r>
              <a:rPr lang="en-US" dirty="0" smtClean="0"/>
              <a:t>Designer Outlook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012280"/>
            <a:ext cx="7924800" cy="569120"/>
          </a:xfrm>
        </p:spPr>
        <p:txBody>
          <a:bodyPr/>
          <a:lstStyle/>
          <a:p>
            <a:r>
              <a:rPr lang="en-US" dirty="0" smtClean="0"/>
              <a:t>What a Designer Should Know?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06436">
            <a:off x="-15271" y="3158472"/>
            <a:ext cx="2599163" cy="16558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http://t3.gstatic.com/images?q=tbn:ANd9GcR5IO0CMHu_bE9IEfC_NuAztsitD4i0zJ9Ngr1Col3nMhyGiemH&amp;t=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09763">
            <a:off x="425285" y="1076886"/>
            <a:ext cx="1718050" cy="104395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382498">
            <a:off x="5902343" y="699611"/>
            <a:ext cx="2711883" cy="144496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70669" y="4116107"/>
            <a:ext cx="2895600" cy="232659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184024">
            <a:off x="6421321" y="3861048"/>
            <a:ext cx="1861714" cy="179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174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Changed Old 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Doctype tag: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HTML tag: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Meta tag: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Link tag: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9604" y="1840468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&lt;!DOCTYPE html&gt;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609604" y="3124200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&lt;html lang="en" xml:lang="en"&gt; 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09604" y="4343400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&lt;meta charset="utf-8"&gt; 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09604" y="5650468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&lt;link rel="stylesheet" href="style-original.css</a:t>
            </a:r>
            <a:r>
              <a:rPr lang="nl-NL" dirty="0" smtClean="0"/>
              <a:t>"&gt;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1958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590800" y="118120"/>
            <a:ext cx="6477000" cy="796280"/>
          </a:xfrm>
          <a:prstGeom prst="rect">
            <a:avLst/>
          </a:prstGeom>
        </p:spPr>
        <p:txBody>
          <a:bodyPr/>
          <a:lstStyle>
            <a:lvl1pPr algn="r" eaLnBrk="0" hangingPunct="0">
              <a:lnSpc>
                <a:spcPts val="4400"/>
              </a:lnSpc>
              <a:defRPr sz="4400" b="1" baseline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eaLnBrk="0" hangingPunct="0">
              <a:defRPr sz="3000" b="1">
                <a:solidFill>
                  <a:schemeClr val="tx2"/>
                </a:solidFill>
              </a:defRPr>
            </a:lvl2pPr>
            <a:lvl3pPr algn="r" eaLnBrk="0" hangingPunct="0">
              <a:defRPr sz="3000" b="1">
                <a:solidFill>
                  <a:schemeClr val="tx2"/>
                </a:solidFill>
              </a:defRPr>
            </a:lvl3pPr>
            <a:lvl4pPr algn="r" eaLnBrk="0" hangingPunct="0">
              <a:defRPr sz="3000" b="1">
                <a:solidFill>
                  <a:schemeClr val="tx2"/>
                </a:solidFill>
              </a:defRPr>
            </a:lvl4pPr>
            <a:lvl5pPr algn="r" eaLnBrk="0" hangingPunct="0">
              <a:defRPr sz="3000" b="1">
                <a:solidFill>
                  <a:schemeClr val="tx2"/>
                </a:solidFill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9pPr>
          </a:lstStyle>
          <a:p>
            <a:r>
              <a:rPr lang="nl-NL" dirty="0" smtClean="0"/>
              <a:t>New Layout Sctucture</a:t>
            </a:r>
            <a:endParaRPr lang="nl-N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066800"/>
            <a:ext cx="8534400" cy="4953000"/>
          </a:xfrm>
          <a:prstGeom prst="rect">
            <a:avLst/>
          </a:prstGeom>
        </p:spPr>
        <p:txBody>
          <a:bodyPr/>
          <a:lstStyle>
            <a:lvl1pPr marL="282575" indent="-282575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24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000" dirty="0"/>
              <a:t>Better </a:t>
            </a:r>
            <a:r>
              <a:rPr lang="en-US" sz="3000" dirty="0" smtClean="0"/>
              <a:t>layout structure</a:t>
            </a:r>
            <a:r>
              <a:rPr lang="en-US" sz="3000" dirty="0"/>
              <a:t>: </a:t>
            </a:r>
            <a:r>
              <a:rPr lang="en-US" sz="3000" dirty="0" smtClean="0"/>
              <a:t>new structural elements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&lt;footer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71800" y="1905000"/>
            <a:ext cx="5638800" cy="381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76599" y="2057400"/>
            <a:ext cx="5029201" cy="762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48378" y="5105400"/>
            <a:ext cx="5057422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76600" y="2895600"/>
            <a:ext cx="990600" cy="214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10400" y="2895600"/>
            <a:ext cx="1295400" cy="214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19600" y="2895600"/>
            <a:ext cx="2438400" cy="214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t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72001" y="3276600"/>
            <a:ext cx="2133599" cy="304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72000" y="3657600"/>
            <a:ext cx="2133599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0" y="4648200"/>
            <a:ext cx="2133599" cy="304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935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Layout </a:t>
            </a:r>
            <a:r>
              <a:rPr lang="nl-NL" dirty="0" smtClean="0"/>
              <a:t>Sctucture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219200"/>
            <a:ext cx="8382000" cy="5410200"/>
          </a:xfrm>
        </p:spPr>
        <p:txBody>
          <a:bodyPr/>
          <a:lstStyle/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dirty="0">
                <a:solidFill>
                  <a:srgbClr val="EBFFD2"/>
                </a:solidFill>
              </a:rPr>
              <a:t>Elements like header and footer are not meant to be only at the top and bottom of the page</a:t>
            </a:r>
          </a:p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dirty="0" smtClean="0">
                <a:solidFill>
                  <a:srgbClr val="EBFFD2"/>
                </a:solidFill>
              </a:rPr>
              <a:t>Header </a:t>
            </a:r>
            <a:r>
              <a:rPr lang="en-US" dirty="0">
                <a:solidFill>
                  <a:srgbClr val="EBFFD2"/>
                </a:solidFill>
              </a:rPr>
              <a:t>and footer of each document section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Not very different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&gt; tag but are more semantically well defined in the document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structure</a:t>
            </a:r>
            <a:endParaRPr lang="en-US" dirty="0">
              <a:solidFill>
                <a:srgbClr val="EBFF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633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was inspired by other similar languages, such as GML and Scribe</a:t>
            </a:r>
          </a:p>
          <a:p>
            <a:r>
              <a:rPr lang="en-US" dirty="0" smtClean="0"/>
              <a:t>HTML1 had tags for the following elements: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/>
              <a:t>aragraphs,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/>
              <a:t>eadings,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 smtClean="0"/>
              <a:t>nchors (links),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/>
              <a:t>orizontal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/>
              <a:t>ule, Line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br</a:t>
            </a:r>
            <a:r>
              <a:rPr lang="en-US" dirty="0" smtClean="0"/>
              <a:t>eaks though they proved insufficient and later more were added</a:t>
            </a:r>
          </a:p>
          <a:p>
            <a:r>
              <a:rPr lang="en-US" dirty="0" smtClean="0"/>
              <a:t>What are tags?</a:t>
            </a:r>
          </a:p>
          <a:p>
            <a:pPr lvl="1"/>
            <a:r>
              <a:rPr lang="en-US" dirty="0" smtClean="0"/>
              <a:t>A tag is the red letter from above enclosed in angle brackets: &lt;p&gt; is for paragraph</a:t>
            </a:r>
          </a:p>
          <a:p>
            <a:pPr lvl="1"/>
            <a:r>
              <a:rPr lang="en-US" dirty="0" smtClean="0"/>
              <a:t>A pair of starting and end tag forms an 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4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Layout </a:t>
            </a:r>
            <a:r>
              <a:rPr lang="nl-NL" dirty="0" smtClean="0"/>
              <a:t>Sctucture </a:t>
            </a:r>
            <a:r>
              <a:rPr lang="en-US" dirty="0" smtClean="0"/>
              <a:t>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67110"/>
            <a:ext cx="8153400" cy="53860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nl-NL" dirty="0"/>
              <a:t>&lt;body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nl-NL" dirty="0" smtClean="0"/>
              <a:t>  &lt;</a:t>
            </a:r>
            <a:r>
              <a:rPr lang="nl-NL" dirty="0"/>
              <a:t>header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 smtClean="0"/>
              <a:t>    &lt;</a:t>
            </a:r>
            <a:r>
              <a:rPr lang="nl-NL" dirty="0"/>
              <a:t>hgroup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  </a:t>
            </a:r>
            <a:r>
              <a:rPr lang="nl-NL" dirty="0" smtClean="0"/>
              <a:t>&lt;h1&gt;HTML 5 Presentation&lt;/</a:t>
            </a:r>
            <a:r>
              <a:rPr lang="nl-NL" dirty="0"/>
              <a:t>h1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  </a:t>
            </a:r>
            <a:r>
              <a:rPr lang="nl-NL" dirty="0" smtClean="0"/>
              <a:t>&lt;h2&gt;New Layout Structure&lt;/</a:t>
            </a:r>
            <a:r>
              <a:rPr lang="nl-NL" dirty="0"/>
              <a:t>h2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 &lt;/hgroup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header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nl-NL" dirty="0" smtClean="0"/>
              <a:t>  &lt;nav&gt;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&lt;ul&gt;</a:t>
            </a:r>
          </a:p>
          <a:p>
            <a:pPr>
              <a:lnSpc>
                <a:spcPct val="90000"/>
              </a:lnSpc>
            </a:pPr>
            <a:r>
              <a:rPr lang="nl-NL" dirty="0"/>
              <a:t>      </a:t>
            </a:r>
            <a:r>
              <a:rPr lang="nl-NL" dirty="0" smtClean="0"/>
              <a:t>Lecture</a:t>
            </a:r>
            <a:endParaRPr lang="nl-NL" dirty="0"/>
          </a:p>
          <a:p>
            <a:pPr>
              <a:lnSpc>
                <a:spcPct val="90000"/>
              </a:lnSpc>
            </a:pPr>
            <a:r>
              <a:rPr lang="nl-NL" dirty="0"/>
              <a:t>    &lt;/ul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 </a:t>
            </a:r>
            <a:r>
              <a:rPr lang="nl-NL" dirty="0" smtClean="0"/>
              <a:t>   &lt;</a:t>
            </a:r>
            <a:r>
              <a:rPr lang="nl-NL" dirty="0"/>
              <a:t>ul&gt;</a:t>
            </a:r>
          </a:p>
          <a:p>
            <a:pPr>
              <a:lnSpc>
                <a:spcPct val="90000"/>
              </a:lnSpc>
            </a:pPr>
            <a:r>
              <a:rPr lang="nl-NL" dirty="0" smtClean="0"/>
              <a:t>	Demos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&lt;/ul</a:t>
            </a:r>
            <a:r>
              <a:rPr lang="nl-NL" dirty="0" smtClean="0"/>
              <a:t>&gt;</a:t>
            </a:r>
            <a:endParaRPr lang="nl-NL" dirty="0"/>
          </a:p>
          <a:p>
            <a:pPr>
              <a:lnSpc>
                <a:spcPct val="90000"/>
              </a:lnSpc>
            </a:pPr>
            <a:r>
              <a:rPr lang="nl-NL" dirty="0" smtClean="0"/>
              <a:t>    &lt;ul&gt;</a:t>
            </a:r>
          </a:p>
          <a:p>
            <a:pPr>
              <a:lnSpc>
                <a:spcPct val="90000"/>
              </a:lnSpc>
            </a:pPr>
            <a:r>
              <a:rPr lang="nl-NL" dirty="0"/>
              <a:t> </a:t>
            </a:r>
            <a:r>
              <a:rPr lang="nl-NL" dirty="0" smtClean="0"/>
              <a:t>     Trainers</a:t>
            </a:r>
            <a:endParaRPr lang="nl-NL" dirty="0"/>
          </a:p>
          <a:p>
            <a:pPr>
              <a:lnSpc>
                <a:spcPct val="90000"/>
              </a:lnSpc>
            </a:pPr>
            <a:r>
              <a:rPr lang="nl-NL" dirty="0"/>
              <a:t>    &lt;/ul&gt;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nav</a:t>
            </a:r>
            <a:r>
              <a:rPr lang="nl-NL" dirty="0" smtClean="0"/>
              <a:t>&gt;</a:t>
            </a:r>
            <a:r>
              <a:rPr lang="nl-NL" dirty="0"/>
              <a:t> 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91178">
            <a:off x="4038600" y="3475311"/>
            <a:ext cx="3657600" cy="246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0434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Layout </a:t>
            </a:r>
            <a:r>
              <a:rPr lang="nl-NL" dirty="0" smtClean="0"/>
              <a:t>Sctucture </a:t>
            </a:r>
            <a:r>
              <a:rPr lang="en-US" dirty="0" smtClean="0"/>
              <a:t>– Example (2)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074777"/>
            <a:ext cx="8153400" cy="547842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nl-NL" dirty="0" smtClean="0"/>
              <a:t>  </a:t>
            </a:r>
            <a:r>
              <a:rPr lang="nl-NL" dirty="0"/>
              <a:t>&lt;section</a:t>
            </a:r>
            <a:r>
              <a:rPr lang="nl-NL" dirty="0" smtClean="0"/>
              <a:t>&gt;</a:t>
            </a:r>
          </a:p>
          <a:p>
            <a:r>
              <a:rPr lang="nl-NL" dirty="0"/>
              <a:t>  </a:t>
            </a:r>
            <a:r>
              <a:rPr lang="nl-NL" dirty="0" smtClean="0"/>
              <a:t>  &lt;</a:t>
            </a:r>
            <a:r>
              <a:rPr lang="nl-NL" dirty="0"/>
              <a:t>article</a:t>
            </a:r>
            <a:r>
              <a:rPr lang="nl-NL" dirty="0" smtClean="0"/>
              <a:t>&gt;</a:t>
            </a:r>
          </a:p>
          <a:p>
            <a:r>
              <a:rPr lang="nl-NL" dirty="0"/>
              <a:t>    </a:t>
            </a:r>
            <a:r>
              <a:rPr lang="nl-NL" dirty="0" smtClean="0"/>
              <a:t>  &lt;</a:t>
            </a:r>
            <a:r>
              <a:rPr lang="nl-NL" dirty="0"/>
              <a:t>header</a:t>
            </a:r>
            <a:r>
              <a:rPr lang="nl-NL" dirty="0" smtClean="0"/>
              <a:t>&gt;</a:t>
            </a:r>
          </a:p>
          <a:p>
            <a:r>
              <a:rPr lang="nl-NL" dirty="0"/>
              <a:t>        &lt;h1&gt;First Paragraph&lt;/h1</a:t>
            </a:r>
            <a:r>
              <a:rPr lang="nl-NL" dirty="0" smtClean="0"/>
              <a:t>&gt;</a:t>
            </a:r>
          </a:p>
          <a:p>
            <a:r>
              <a:rPr lang="nl-NL" dirty="0"/>
              <a:t>      &lt;/header</a:t>
            </a:r>
            <a:r>
              <a:rPr lang="nl-NL" dirty="0" smtClean="0"/>
              <a:t>&gt;</a:t>
            </a:r>
          </a:p>
          <a:p>
            <a:r>
              <a:rPr lang="nl-NL" dirty="0"/>
              <a:t>  </a:t>
            </a:r>
            <a:r>
              <a:rPr lang="nl-NL" dirty="0" smtClean="0"/>
              <a:t>    &lt;</a:t>
            </a:r>
            <a:r>
              <a:rPr lang="nl-NL" dirty="0"/>
              <a:t>section</a:t>
            </a:r>
            <a:r>
              <a:rPr lang="nl-NL" dirty="0" smtClean="0"/>
              <a:t>&gt;</a:t>
            </a:r>
          </a:p>
          <a:p>
            <a:r>
              <a:rPr lang="nl-NL" dirty="0"/>
              <a:t> </a:t>
            </a:r>
            <a:r>
              <a:rPr lang="nl-NL" dirty="0" smtClean="0"/>
              <a:t>       Some text</a:t>
            </a:r>
          </a:p>
          <a:p>
            <a:r>
              <a:rPr lang="nl-NL" dirty="0"/>
              <a:t> </a:t>
            </a:r>
            <a:r>
              <a:rPr lang="nl-NL" dirty="0" smtClean="0"/>
              <a:t>     &lt;/</a:t>
            </a:r>
            <a:r>
              <a:rPr lang="nl-NL" dirty="0"/>
              <a:t>section</a:t>
            </a:r>
            <a:r>
              <a:rPr lang="nl-NL" dirty="0" smtClean="0"/>
              <a:t>&gt;</a:t>
            </a:r>
          </a:p>
          <a:p>
            <a:r>
              <a:rPr lang="nl-NL" dirty="0"/>
              <a:t>    </a:t>
            </a:r>
            <a:r>
              <a:rPr lang="nl-NL" dirty="0" smtClean="0"/>
              <a:t>&lt;/</a:t>
            </a:r>
            <a:r>
              <a:rPr lang="nl-NL" dirty="0"/>
              <a:t>article</a:t>
            </a:r>
            <a:r>
              <a:rPr lang="nl-NL" dirty="0" smtClean="0"/>
              <a:t>&gt;</a:t>
            </a:r>
          </a:p>
          <a:p>
            <a:r>
              <a:rPr lang="nl-NL" dirty="0"/>
              <a:t> </a:t>
            </a:r>
            <a:r>
              <a:rPr lang="nl-NL" dirty="0" smtClean="0"/>
              <a:t> &lt;/section&gt; </a:t>
            </a:r>
          </a:p>
          <a:p>
            <a:pPr>
              <a:spcBef>
                <a:spcPts val="600"/>
              </a:spcBef>
            </a:pPr>
            <a:r>
              <a:rPr lang="nl-NL" dirty="0"/>
              <a:t>  </a:t>
            </a:r>
            <a:r>
              <a:rPr lang="nl-NL" dirty="0" smtClean="0"/>
              <a:t>&lt;</a:t>
            </a:r>
            <a:r>
              <a:rPr lang="nl-NL" dirty="0"/>
              <a:t>aside</a:t>
            </a:r>
            <a:r>
              <a:rPr lang="nl-NL" dirty="0" smtClean="0"/>
              <a:t>&gt;</a:t>
            </a:r>
          </a:p>
          <a:p>
            <a:r>
              <a:rPr lang="nl-NL" dirty="0"/>
              <a:t>    </a:t>
            </a:r>
            <a:r>
              <a:rPr lang="nl-NL" dirty="0" smtClean="0"/>
              <a:t>&lt;a href="http://academy.telerik.com"&gt; more info&lt;/a&gt;</a:t>
            </a:r>
          </a:p>
          <a:p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aside</a:t>
            </a:r>
            <a:r>
              <a:rPr lang="nl-NL" dirty="0" smtClean="0"/>
              <a:t>&gt;</a:t>
            </a:r>
          </a:p>
          <a:p>
            <a:pPr>
              <a:spcBef>
                <a:spcPts val="600"/>
              </a:spcBef>
            </a:pPr>
            <a:r>
              <a:rPr lang="nl-NL" dirty="0"/>
              <a:t>  </a:t>
            </a:r>
            <a:r>
              <a:rPr lang="nl-NL" dirty="0" smtClean="0"/>
              <a:t>&lt;</a:t>
            </a:r>
            <a:r>
              <a:rPr lang="nl-NL" dirty="0"/>
              <a:t>footer</a:t>
            </a:r>
            <a:r>
              <a:rPr lang="nl-NL" dirty="0" smtClean="0"/>
              <a:t>&gt;</a:t>
            </a:r>
          </a:p>
          <a:p>
            <a:r>
              <a:rPr lang="nl-NL" dirty="0"/>
              <a:t>    </a:t>
            </a:r>
            <a:r>
              <a:rPr lang="nl-NL" dirty="0" smtClean="0"/>
              <a:t>Done by Doncho Minkov, (c) 2011, Telerik Academy</a:t>
            </a:r>
          </a:p>
          <a:p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footer</a:t>
            </a:r>
            <a:r>
              <a:rPr lang="nl-NL" dirty="0" smtClean="0"/>
              <a:t>&gt;</a:t>
            </a:r>
          </a:p>
          <a:p>
            <a:r>
              <a:rPr lang="nl-NL" dirty="0" smtClean="0"/>
              <a:t>&lt;/</a:t>
            </a:r>
            <a:r>
              <a:rPr lang="nl-NL" dirty="0"/>
              <a:t>body</a:t>
            </a:r>
            <a:r>
              <a:rPr lang="nl-NL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121236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4495801"/>
            <a:ext cx="7924800" cy="6858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New Layout Structure Tags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0000" endPos="50000" dist="12700" dir="5400000" sy="-100000" algn="bl" rotWithShape="0"/>
              </a:effectLst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52220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seogadget.co.uk/wp-content/uploads/2009/02/structure-div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5143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5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76200"/>
            <a:ext cx="5334000" cy="838200"/>
          </a:xfrm>
        </p:spPr>
        <p:txBody>
          <a:bodyPr/>
          <a:lstStyle/>
          <a:p>
            <a:r>
              <a:rPr lang="en-US" dirty="0" smtClean="0"/>
              <a:t>New Tags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8382000" cy="5638800"/>
          </a:xfrm>
        </p:spPr>
        <p:txBody>
          <a:bodyPr/>
          <a:lstStyle/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external content, like text from a news-article, blog, forum, or any other </a:t>
            </a:r>
            <a:r>
              <a:rPr lang="en-US" sz="27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external </a:t>
            </a: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source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content aside from (but related to) the content it is placed in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describing details about a document, or parts of a document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&lt;summary&gt;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caption, or summary, inside the details element</a:t>
            </a:r>
          </a:p>
        </p:txBody>
      </p:sp>
    </p:spTree>
    <p:extLst>
      <p:ext uri="{BB962C8B-B14F-4D97-AF65-F5344CB8AC3E}">
        <p14:creationId xmlns:p14="http://schemas.microsoft.com/office/powerpoint/2010/main" xmlns="" val="304982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76200"/>
            <a:ext cx="4495800" cy="838200"/>
          </a:xfrm>
        </p:spPr>
        <p:txBody>
          <a:bodyPr/>
          <a:lstStyle/>
          <a:p>
            <a:r>
              <a:rPr lang="en-US" dirty="0" smtClean="0"/>
              <a:t>New Tags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879693"/>
            <a:ext cx="8686800" cy="5825907"/>
          </a:xfrm>
        </p:spPr>
        <p:txBody>
          <a:bodyPr/>
          <a:lstStyle/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&lt;mark&gt;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text that should be highlighted</a:t>
            </a:r>
          </a:p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a section of navigation</a:t>
            </a:r>
          </a:p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&lt;section&gt; 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a section in a document (e.g. chapters, headers, footers)</a:t>
            </a:r>
          </a:p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&lt;wbr&gt;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Word break.  For defining an appropriate place to break a long word or sentence</a:t>
            </a:r>
          </a:p>
          <a:p>
            <a:pPr marL="84138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  <a:tabLst>
                <a:tab pos="282575" algn="l"/>
              </a:tabLst>
            </a:pPr>
            <a:r>
              <a:rPr lang="en-GB" sz="29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Other tags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&lt;command&gt;</a:t>
            </a: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</a:t>
            </a:r>
            <a:r>
              <a:rPr lang="en-US" sz="2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&lt;datalist&gt;</a:t>
            </a: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details&gt;</a:t>
            </a:r>
            <a:r>
              <a:rPr lang="en-US" sz="26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</a:t>
            </a:r>
            <a:r>
              <a:rPr lang="en-US" sz="2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&lt;progress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&gt;</a:t>
            </a:r>
            <a:r>
              <a:rPr lang="en-US" sz="26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 etc.</a:t>
            </a:r>
            <a:endParaRPr lang="en-GB" sz="2600" dirty="0">
              <a:solidFill>
                <a:schemeClr val="tx1">
                  <a:lumMod val="40000"/>
                  <a:lumOff val="60000"/>
                </a:schemeClr>
              </a:solidFill>
              <a:latin typeface="+mj-lt"/>
              <a:cs typeface="Consolas" pitchFamily="49" charset="0"/>
            </a:endParaRPr>
          </a:p>
        </p:txBody>
      </p:sp>
      <p:pic>
        <p:nvPicPr>
          <p:cNvPr id="5" name="Picture 2" descr="http://www.childlessbychoiceproject.com/images/dog_tags__small__9e4w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867400" y="1828800"/>
            <a:ext cx="2895600" cy="1393508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7276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Media Tags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838200"/>
            <a:ext cx="8382000" cy="5791200"/>
          </a:xfrm>
        </p:spPr>
        <p:txBody>
          <a:bodyPr/>
          <a:lstStyle/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dirty="0">
                <a:solidFill>
                  <a:srgbClr val="EBFFD2"/>
                </a:solidFill>
              </a:rPr>
              <a:t>Media Tags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&lt;audio&gt;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</a:pPr>
            <a:r>
              <a:rPr lang="en-US" dirty="0">
                <a:solidFill>
                  <a:srgbClr val="F5FFC2"/>
                </a:solidFill>
              </a:rPr>
              <a:t>Attributes: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autoplay</a:t>
            </a:r>
            <a:r>
              <a:rPr lang="en-US" dirty="0" smtClean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controls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&lt;video&gt;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</a:pPr>
            <a:r>
              <a:rPr lang="en-US" dirty="0">
                <a:solidFill>
                  <a:srgbClr val="F5FFC2"/>
                </a:solidFill>
              </a:rPr>
              <a:t>Attributes: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autoplay</a:t>
            </a:r>
            <a:r>
              <a:rPr lang="en-US" dirty="0" smtClean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controls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height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09600" y="4540984"/>
            <a:ext cx="79248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&lt;audio width</a:t>
            </a:r>
            <a:r>
              <a:rPr lang="en-US" dirty="0"/>
              <a:t>="360" height="240" controls= "controls" &gt; </a:t>
            </a:r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&lt;</a:t>
            </a:r>
            <a:r>
              <a:rPr lang="en-US" dirty="0"/>
              <a:t>source src</a:t>
            </a:r>
            <a:r>
              <a:rPr lang="en-US" dirty="0" smtClean="0"/>
              <a:t>="someSong.mp3" type="audio/mp3"&gt; </a:t>
            </a:r>
            <a:endParaRPr lang="en-US" dirty="0"/>
          </a:p>
          <a:p>
            <a:r>
              <a:rPr lang="en-US" dirty="0" smtClean="0"/>
              <a:t>  &lt;/source&gt;</a:t>
            </a:r>
          </a:p>
          <a:p>
            <a:r>
              <a:rPr lang="en-US" dirty="0"/>
              <a:t> </a:t>
            </a:r>
            <a:r>
              <a:rPr lang="en-US" dirty="0" smtClean="0"/>
              <a:t> Audio </a:t>
            </a:r>
            <a:r>
              <a:rPr lang="en-US" dirty="0"/>
              <a:t>tag is not supported</a:t>
            </a:r>
          </a:p>
          <a:p>
            <a:r>
              <a:rPr lang="en-US" dirty="0" smtClean="0"/>
              <a:t>&lt;/audio&gt;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114551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5105401"/>
            <a:ext cx="7924800" cy="685800"/>
          </a:xfrm>
        </p:spPr>
        <p:txBody>
          <a:bodyPr/>
          <a:lstStyle/>
          <a:p>
            <a:r>
              <a:rPr lang="en-US" dirty="0" smtClean="0"/>
              <a:t>Playing Audio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8316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ar-audio-video.info/wp-content/uploads/pioneer-car-audio-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090506"/>
            <a:ext cx="4711700" cy="3724490"/>
          </a:xfrm>
          <a:prstGeom prst="roundRect">
            <a:avLst>
              <a:gd name="adj" fmla="val 2346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360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HTML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8093" y="6452660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  <p:sp>
        <p:nvSpPr>
          <p:cNvPr id="2" name="Rectangle 1"/>
          <p:cNvSpPr/>
          <p:nvPr/>
        </p:nvSpPr>
        <p:spPr>
          <a:xfrm rot="21433751">
            <a:off x="3706139" y="1112341"/>
            <a:ext cx="5048281" cy="477054"/>
          </a:xfrm>
          <a:prstGeom prst="rect">
            <a:avLst/>
          </a:prstGeom>
        </p:spPr>
        <p:txBody>
          <a:bodyPr wrap="square">
            <a:prstTxWarp prst="textDeflat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HTML, Text, Images, Tables, Forms</a:t>
            </a:r>
            <a:endParaRPr lang="en-US" b="1" noProof="1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buFont typeface="+mj-lt"/>
              <a:buAutoNum type="arabicPeriod"/>
              <a:tabLst/>
            </a:pPr>
            <a:r>
              <a:rPr lang="en-US" sz="2800" dirty="0" smtClean="0"/>
              <a:t>Write an HTML page like the following:</a:t>
            </a:r>
          </a:p>
          <a:p>
            <a:pPr marL="958850" lvl="3" indent="0">
              <a:buNone/>
            </a:pPr>
            <a:r>
              <a:rPr lang="en-US" sz="2800" dirty="0" smtClean="0"/>
              <a:t>* Use headings and divs</a:t>
            </a:r>
          </a:p>
          <a:p>
            <a:pPr marL="958850" lvl="3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1026" name="Picture 2" descr="C:\Pics\Headings-para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791" y="2514600"/>
            <a:ext cx="7835324" cy="3733800"/>
          </a:xfrm>
          <a:prstGeom prst="roundRect">
            <a:avLst>
              <a:gd name="adj" fmla="val 1783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86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 marL="446088" indent="-446088">
              <a:lnSpc>
                <a:spcPts val="3700"/>
              </a:lnSpc>
              <a:buFont typeface="+mj-lt"/>
              <a:buAutoNum type="arabicPeriod" startAt="2"/>
              <a:tabLst/>
            </a:pPr>
            <a:r>
              <a:rPr lang="en-US" sz="2800" dirty="0" smtClean="0"/>
              <a:t>Write an HTML page like the following:</a:t>
            </a:r>
            <a:endParaRPr lang="en-US" sz="2800" dirty="0"/>
          </a:p>
          <a:p>
            <a:pPr marL="0" indent="0">
              <a:lnSpc>
                <a:spcPts val="3700"/>
              </a:lnSpc>
              <a:buNone/>
            </a:pPr>
            <a:r>
              <a:rPr lang="en-US" sz="2800" dirty="0" smtClean="0"/>
              <a:t>	</a:t>
            </a:r>
          </a:p>
          <a:p>
            <a:pPr marL="0" indent="0">
              <a:lnSpc>
                <a:spcPts val="3700"/>
              </a:lnSpc>
              <a:buNone/>
            </a:pPr>
            <a:endParaRPr lang="en-US" sz="2800" dirty="0" smtClean="0"/>
          </a:p>
          <a:p>
            <a:pPr marL="0" indent="0">
              <a:lnSpc>
                <a:spcPts val="3700"/>
              </a:lnSpc>
              <a:buNone/>
            </a:pPr>
            <a:endParaRPr lang="en-US" sz="2800" dirty="0" smtClean="0"/>
          </a:p>
          <a:p>
            <a:pPr marL="0" indent="0">
              <a:lnSpc>
                <a:spcPts val="3700"/>
              </a:lnSpc>
              <a:buNone/>
            </a:pPr>
            <a:endParaRPr lang="en-US" sz="2800" dirty="0" smtClean="0"/>
          </a:p>
          <a:p>
            <a:pPr marL="0" indent="0">
              <a:lnSpc>
                <a:spcPts val="3700"/>
              </a:lnSpc>
              <a:buNone/>
              <a:tabLst/>
            </a:pPr>
            <a:endParaRPr lang="en-US" sz="2800" dirty="0" smtClean="0"/>
          </a:p>
          <a:p>
            <a:pPr marL="0" indent="0">
              <a:lnSpc>
                <a:spcPts val="3700"/>
              </a:lnSpc>
              <a:buNone/>
              <a:tabLst/>
            </a:pPr>
            <a:endParaRPr lang="en-US" sz="2800" dirty="0" smtClean="0"/>
          </a:p>
          <a:p>
            <a:pPr marL="446088" indent="-446088">
              <a:lnSpc>
                <a:spcPts val="3700"/>
              </a:lnSpc>
              <a:buFont typeface="+mj-lt"/>
              <a:buAutoNum type="arabicPeriod" startAt="3"/>
              <a:tabLst/>
            </a:pPr>
            <a:r>
              <a:rPr lang="en-US" sz="2800" dirty="0" smtClean="0"/>
              <a:t>Write an HTML page looking like the PNG file named 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3.Introduction.PNG.</a:t>
            </a:r>
            <a:r>
              <a:rPr lang="en-US" sz="2800" dirty="0" smtClean="0"/>
              <a:t> Using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dirty="0" smtClean="0"/>
              <a:t> tag add anchors to the corresponding sections in the same page.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2050" name="Picture 2" descr="C:\Pics\HTML Fundamentals\Lis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5441" y="1564272"/>
            <a:ext cx="2847318" cy="3541128"/>
          </a:xfrm>
          <a:prstGeom prst="roundRect">
            <a:avLst>
              <a:gd name="adj" fmla="val 384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307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Why Anchor and not Link?</a:t>
            </a:r>
          </a:p>
          <a:p>
            <a:r>
              <a:rPr lang="en-US" dirty="0" smtClean="0"/>
              <a:t>A: As mentioned earlier, HTML was created by scientists and they tend to have different opinion than we do</a:t>
            </a:r>
          </a:p>
          <a:p>
            <a:pPr lvl="1"/>
            <a:r>
              <a:rPr lang="en-US" dirty="0" smtClean="0"/>
              <a:t>Btw, there is Link in HTML, it just does another job</a:t>
            </a:r>
          </a:p>
          <a:p>
            <a:r>
              <a:rPr lang="en-US" dirty="0" smtClean="0"/>
              <a:t>Q: So I just write opening and closed tags?</a:t>
            </a:r>
          </a:p>
          <a:p>
            <a:r>
              <a:rPr lang="en-US" dirty="0" smtClean="0"/>
              <a:t>A: Mostly. There are exceptions.</a:t>
            </a:r>
          </a:p>
          <a:p>
            <a:pPr lvl="1"/>
            <a:r>
              <a:rPr lang="en-US" dirty="0" smtClean="0"/>
              <a:t>And you haven’t asked about nesting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06201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724400" cy="3352800"/>
          </a:xfrm>
        </p:spPr>
        <p:txBody>
          <a:bodyPr/>
          <a:lstStyle/>
          <a:p>
            <a:pPr marL="446088" indent="-446088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  <a:tabLst/>
            </a:pPr>
            <a:r>
              <a:rPr lang="en-US" sz="2800" dirty="0" smtClean="0"/>
              <a:t>Create an </a:t>
            </a:r>
            <a:r>
              <a:rPr lang="en-US" sz="2800" dirty="0"/>
              <a:t>user </a:t>
            </a:r>
            <a:r>
              <a:rPr lang="en-US" sz="2800" dirty="0" smtClean="0"/>
              <a:t>profile Web </a:t>
            </a:r>
            <a:r>
              <a:rPr lang="en-US" sz="2800" dirty="0"/>
              <a:t>page 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Profile.html</a:t>
            </a:r>
            <a:r>
              <a:rPr lang="en-US" sz="2800" dirty="0" smtClean="0"/>
              <a:t>, friends </a:t>
            </a:r>
            <a:r>
              <a:rPr lang="en-US" sz="2800" dirty="0"/>
              <a:t>page </a:t>
            </a:r>
            <a:r>
              <a:rPr lang="en-US" sz="2800" dirty="0" smtClean="0"/>
              <a:t>named 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Friends.html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dirty="0" smtClean="0"/>
              <a:t>info page named 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Info.html</a:t>
            </a:r>
            <a:r>
              <a:rPr lang="en-US" sz="2800" dirty="0"/>
              <a:t>.</a:t>
            </a:r>
            <a:r>
              <a:rPr lang="en-US" sz="2800" dirty="0" smtClean="0"/>
              <a:t> Link them to one another using 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&lt;a&gt; </a:t>
            </a:r>
            <a:r>
              <a:rPr lang="en-US" sz="2800" dirty="0" smtClean="0"/>
              <a:t>tag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1027" name="Picture 3" descr="C:\Pics\HTML Fundamentals\Friend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1" y="1087778"/>
            <a:ext cx="3563726" cy="2068754"/>
          </a:xfrm>
          <a:prstGeom prst="roundRect">
            <a:avLst>
              <a:gd name="adj" fmla="val 424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ics\HTML Fundamentals\Info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29874"/>
            <a:ext cx="3563727" cy="1653625"/>
          </a:xfrm>
          <a:prstGeom prst="roundRect">
            <a:avLst>
              <a:gd name="adj" fmla="val 387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Pics\HTML Fundamentals\Profil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1" y="3429000"/>
            <a:ext cx="3563726" cy="3154499"/>
          </a:xfrm>
          <a:prstGeom prst="roundRect">
            <a:avLst>
              <a:gd name="adj" fmla="val 183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098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Exercises (4)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8600" y="914400"/>
            <a:ext cx="8705850" cy="5791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buFont typeface="+mj-lt"/>
              <a:buAutoNum type="arabicPeriod" startAt="5"/>
              <a:tabLst/>
            </a:pPr>
            <a:r>
              <a:rPr lang="en-US" sz="2800" dirty="0" smtClean="0"/>
              <a:t>Create a Web site like the following:</a:t>
            </a:r>
          </a:p>
          <a:p>
            <a:pPr marL="446088" indent="-446088">
              <a:buFont typeface="+mj-lt"/>
              <a:buAutoNum type="arabicPeriod" startAt="5"/>
              <a:tabLst/>
            </a:pPr>
            <a:endParaRPr lang="en-US" sz="2800" dirty="0"/>
          </a:p>
          <a:p>
            <a:pPr marL="446088" indent="-446088">
              <a:buFont typeface="+mj-lt"/>
              <a:buAutoNum type="arabicPeriod" startAt="5"/>
              <a:tabLst/>
            </a:pPr>
            <a:endParaRPr lang="en-US" sz="2800" dirty="0" smtClean="0"/>
          </a:p>
          <a:p>
            <a:pPr marL="446088" indent="-446088">
              <a:buFont typeface="+mj-lt"/>
              <a:buAutoNum type="arabicPeriod" startAt="5"/>
              <a:tabLst/>
            </a:pPr>
            <a:endParaRPr lang="en-US" sz="2800" dirty="0"/>
          </a:p>
          <a:p>
            <a:pPr marL="446088" indent="-446088">
              <a:buFont typeface="+mj-lt"/>
              <a:buAutoNum type="arabicPeriod" startAt="5"/>
              <a:tabLst/>
            </a:pPr>
            <a:endParaRPr lang="en-US" sz="2800" dirty="0" smtClean="0"/>
          </a:p>
          <a:p>
            <a:pPr marL="446088" indent="-446088">
              <a:buFont typeface="+mj-lt"/>
              <a:buAutoNum type="arabicPeriod" startAt="5"/>
              <a:tabLst/>
            </a:pPr>
            <a:endParaRPr lang="en-US" sz="2800" dirty="0"/>
          </a:p>
          <a:p>
            <a:pPr marL="446088" indent="-446088">
              <a:buFont typeface="+mj-lt"/>
              <a:buAutoNum type="arabicPeriod" startAt="5"/>
              <a:tabLst/>
            </a:pPr>
            <a:endParaRPr lang="en-US" sz="2800" dirty="0" smtClean="0"/>
          </a:p>
          <a:p>
            <a:pPr marL="446088" indent="-446088">
              <a:buFont typeface="+mj-lt"/>
              <a:buAutoNum type="arabicPeriod" startAt="5"/>
              <a:tabLst/>
            </a:pPr>
            <a:endParaRPr lang="en-US" sz="2800" dirty="0"/>
          </a:p>
          <a:p>
            <a:pPr marL="0" indent="0">
              <a:spcBef>
                <a:spcPts val="1800"/>
              </a:spcBef>
              <a:buNone/>
              <a:tabLst>
                <a:tab pos="446088" algn="l"/>
              </a:tabLst>
            </a:pPr>
            <a:r>
              <a:rPr lang="en-US" sz="2800" dirty="0"/>
              <a:t>	</a:t>
            </a:r>
            <a:r>
              <a:rPr lang="en-US" sz="2800" dirty="0" smtClean="0"/>
              <a:t>See </a:t>
            </a:r>
            <a:r>
              <a:rPr lang="en-US" sz="2800" dirty="0"/>
              <a:t>the </a:t>
            </a:r>
            <a:r>
              <a:rPr lang="en-US" sz="2800" dirty="0" smtClean="0"/>
              <a:t>image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InetJava-site.png</a:t>
            </a:r>
            <a:r>
              <a:rPr lang="en-US" sz="2800" dirty="0" smtClean="0"/>
              <a:t>.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5" descr="Sample-s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42732"/>
            <a:ext cx="6167438" cy="440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76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8424</TotalTime>
  <Words>5540</Words>
  <Application>Microsoft Office PowerPoint</Application>
  <PresentationFormat>On-screen Show (4:3)</PresentationFormat>
  <Paragraphs>992</Paragraphs>
  <Slides>91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Telerik Academy Theme</vt:lpstr>
      <vt:lpstr>HTML</vt:lpstr>
      <vt:lpstr>Table of Contents</vt:lpstr>
      <vt:lpstr>Table of Contents (for real)</vt:lpstr>
      <vt:lpstr>Table of Contents (2)</vt:lpstr>
      <vt:lpstr>Table of Contents(3)</vt:lpstr>
      <vt:lpstr>Introduction to HTML</vt:lpstr>
      <vt:lpstr>What is HTML</vt:lpstr>
      <vt:lpstr>HTML Structure</vt:lpstr>
      <vt:lpstr>Simple Q&amp;A</vt:lpstr>
      <vt:lpstr>Nesting</vt:lpstr>
      <vt:lpstr>HTML Code Formatting</vt:lpstr>
      <vt:lpstr>What happened next?</vt:lpstr>
      <vt:lpstr>My first web page</vt:lpstr>
      <vt:lpstr>HTML Basics</vt:lpstr>
      <vt:lpstr>Some Simple Tags</vt:lpstr>
      <vt:lpstr>Simple Q&amp;A</vt:lpstr>
      <vt:lpstr>Attributes</vt:lpstr>
      <vt:lpstr>Remember</vt:lpstr>
      <vt:lpstr>Common tags</vt:lpstr>
      <vt:lpstr>Hyperlinks</vt:lpstr>
      <vt:lpstr>Hyperlinks (2)</vt:lpstr>
      <vt:lpstr>Hyperlinks (3)</vt:lpstr>
      <vt:lpstr>Hyperlinks (4)</vt:lpstr>
      <vt:lpstr>Hyperlinks and Sections</vt:lpstr>
      <vt:lpstr>Hyperlinks – Example</vt:lpstr>
      <vt:lpstr>Hyperlinks</vt:lpstr>
      <vt:lpstr>Links to the Same Document – Example </vt:lpstr>
      <vt:lpstr>Links to the Same Document</vt:lpstr>
      <vt:lpstr>Images: &lt;img&gt; tag</vt:lpstr>
      <vt:lpstr>Headings and Paragraphs</vt:lpstr>
      <vt:lpstr>Headings and Paragraphs – Example </vt:lpstr>
      <vt:lpstr>Headings and Paragraphs</vt:lpstr>
      <vt:lpstr>Text Formatting</vt:lpstr>
      <vt:lpstr>Simple Q&amp;A</vt:lpstr>
      <vt:lpstr>More on formatting</vt:lpstr>
      <vt:lpstr>Text Formatting – Example</vt:lpstr>
      <vt:lpstr>Text Formatting</vt:lpstr>
      <vt:lpstr>Ordered Lists</vt:lpstr>
      <vt:lpstr>Unordered Lists</vt:lpstr>
      <vt:lpstr>Definition lists</vt:lpstr>
      <vt:lpstr>Lists – Example</vt:lpstr>
      <vt:lpstr>Lists</vt:lpstr>
      <vt:lpstr>Miscellaneous Tags</vt:lpstr>
      <vt:lpstr>Miscellaneous Tags – Example</vt:lpstr>
      <vt:lpstr>Miscellaneous Tags</vt:lpstr>
      <vt:lpstr>Introduction to HTML</vt:lpstr>
      <vt:lpstr>HTML flavours</vt:lpstr>
      <vt:lpstr>HTML Versions</vt:lpstr>
      <vt:lpstr>The &lt;!DOCTYPE&gt; Declaration</vt:lpstr>
      <vt:lpstr>HTML vs. XHTML</vt:lpstr>
      <vt:lpstr>XHTML vs. HTML (2)</vt:lpstr>
      <vt:lpstr>Quick Q&amp;A</vt:lpstr>
      <vt:lpstr>Boring stuff</vt:lpstr>
      <vt:lpstr>The &lt;head&gt; Section</vt:lpstr>
      <vt:lpstr>&lt;title&gt;</vt:lpstr>
      <vt:lpstr>&lt;meta&gt;</vt:lpstr>
      <vt:lpstr>&lt;script&gt;</vt:lpstr>
      <vt:lpstr>&lt;style&gt;</vt:lpstr>
      <vt:lpstr>&lt;!-- --&gt;</vt:lpstr>
      <vt:lpstr>&lt;body&gt; Section: Introduction</vt:lpstr>
      <vt:lpstr>HTML Special Characters</vt:lpstr>
      <vt:lpstr>Special Characters – Example</vt:lpstr>
      <vt:lpstr>Special Chars – Example (2)</vt:lpstr>
      <vt:lpstr>HTML Special Characters</vt:lpstr>
      <vt:lpstr>Using &lt;DIV&gt; and &lt;SPAN&gt; Block and Inline Elements</vt:lpstr>
      <vt:lpstr>Block and Inline Elements</vt:lpstr>
      <vt:lpstr>The &lt;div&gt; Tag</vt:lpstr>
      <vt:lpstr>&lt;DIV&gt;</vt:lpstr>
      <vt:lpstr>The &lt;span&gt; Tag</vt:lpstr>
      <vt:lpstr>&lt;SPAN&gt;</vt:lpstr>
      <vt:lpstr>HTML Tags Index</vt:lpstr>
      <vt:lpstr>HTML 5</vt:lpstr>
      <vt:lpstr>What is HTML 5?</vt:lpstr>
      <vt:lpstr>HTML – Past, Present, Future</vt:lpstr>
      <vt:lpstr>HTML 5 Goals</vt:lpstr>
      <vt:lpstr>Designer Outlook</vt:lpstr>
      <vt:lpstr>Changed Old Tags</vt:lpstr>
      <vt:lpstr>Slide 78</vt:lpstr>
      <vt:lpstr>New Layout Sctucture (2)</vt:lpstr>
      <vt:lpstr>New Layout Sctucture – Example</vt:lpstr>
      <vt:lpstr>New Layout Sctucture – Example (2)</vt:lpstr>
      <vt:lpstr>New Layout Structure Tags</vt:lpstr>
      <vt:lpstr>New Tags</vt:lpstr>
      <vt:lpstr>New Tags (2)</vt:lpstr>
      <vt:lpstr>New Media Tags</vt:lpstr>
      <vt:lpstr>Playing Audio</vt:lpstr>
      <vt:lpstr>HTML Basics</vt:lpstr>
      <vt:lpstr>Exercises</vt:lpstr>
      <vt:lpstr>Exercises (2)</vt:lpstr>
      <vt:lpstr>Exercises (3)</vt:lpstr>
      <vt:lpstr>Exercises (4)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paveldk</cp:lastModifiedBy>
  <cp:revision>761</cp:revision>
  <dcterms:created xsi:type="dcterms:W3CDTF">2007-12-08T16:03:35Z</dcterms:created>
  <dcterms:modified xsi:type="dcterms:W3CDTF">2012-03-23T09:31:49Z</dcterms:modified>
</cp:coreProperties>
</file>